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97" r:id="rId2"/>
    <p:sldId id="296" r:id="rId3"/>
    <p:sldId id="298" r:id="rId4"/>
    <p:sldId id="299" r:id="rId5"/>
    <p:sldId id="313" r:id="rId6"/>
    <p:sldId id="300" r:id="rId7"/>
    <p:sldId id="314" r:id="rId8"/>
    <p:sldId id="301" r:id="rId9"/>
    <p:sldId id="302" r:id="rId10"/>
    <p:sldId id="316" r:id="rId11"/>
    <p:sldId id="303" r:id="rId12"/>
    <p:sldId id="318" r:id="rId13"/>
    <p:sldId id="307" r:id="rId14"/>
    <p:sldId id="323" r:id="rId15"/>
    <p:sldId id="308" r:id="rId16"/>
    <p:sldId id="320" r:id="rId17"/>
    <p:sldId id="324" r:id="rId18"/>
    <p:sldId id="309" r:id="rId19"/>
    <p:sldId id="315" r:id="rId20"/>
    <p:sldId id="310" r:id="rId21"/>
    <p:sldId id="322" r:id="rId22"/>
    <p:sldId id="321" r:id="rId23"/>
    <p:sldId id="311" r:id="rId24"/>
    <p:sldId id="312" r:id="rId25"/>
    <p:sldId id="32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3C566C-D153-41F9-959A-8743CF877488}" type="datetimeFigureOut">
              <a:rPr lang="en-US" smtClean="0"/>
              <a:pPr/>
              <a:t>2/22/2012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F84C30-445C-43CD-BB92-B88400F955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4DAC6DB-5BE8-47BB-9016-6D4B38EBDF6B}" type="datetime1">
              <a:rPr lang="en-US" smtClean="0"/>
              <a:pPr/>
              <a:t>2/22/2012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1523B27-82EE-46C9-8A65-49BF6FE2D6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D6CE89-F964-45C0-8270-95DA4D005E9D}" type="datetime1">
              <a:rPr lang="en-US" smtClean="0"/>
              <a:pPr/>
              <a:t>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23B27-82EE-46C9-8A65-49BF6FE2D6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744733-A195-4E8A-B1B8-B41A589ED79D}" type="datetime1">
              <a:rPr lang="en-US" smtClean="0"/>
              <a:pPr/>
              <a:t>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23B27-82EE-46C9-8A65-49BF6FE2D6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B2AEC23-083F-47A6-B12F-3EBA3E60CB74}" type="datetime1">
              <a:rPr lang="en-US" smtClean="0"/>
              <a:pPr/>
              <a:t>2/22/2012</a:t>
            </a:fld>
            <a:endParaRPr lang="en-US"/>
          </a:p>
        </p:txBody>
      </p:sp>
      <p:sp>
        <p:nvSpPr>
          <p:cNvPr id="9" name="Slide Number Placeholder 8"/>
          <p:cNvSpPr>
            <a:spLocks noGrp="1"/>
          </p:cNvSpPr>
          <p:nvPr>
            <p:ph type="sldNum" sz="quarter" idx="15"/>
          </p:nvPr>
        </p:nvSpPr>
        <p:spPr/>
        <p:txBody>
          <a:bodyPr rtlCol="0"/>
          <a:lstStyle/>
          <a:p>
            <a:fld id="{41523B27-82EE-46C9-8A65-49BF6FE2D605}"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CE4AF4B-3CBD-4D7B-8C5D-FF52B7BC2F05}" type="datetime1">
              <a:rPr lang="en-US" smtClean="0"/>
              <a:pPr/>
              <a:t>2/22/2012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1523B27-82EE-46C9-8A65-49BF6FE2D6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4E2CA89-961E-4E3D-87C1-880F36800057}" type="datetime1">
              <a:rPr lang="en-US" smtClean="0"/>
              <a:pPr/>
              <a:t>2/22/2012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23B27-82EE-46C9-8A65-49BF6FE2D605}"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7B1A8B2-B697-47BC-B9FE-02873CF94B54}" type="datetime1">
              <a:rPr lang="en-US" smtClean="0"/>
              <a:pPr/>
              <a:t>2/22/2012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523B27-82EE-46C9-8A65-49BF6FE2D60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DAB98B5-9DB1-4752-AE58-CBD9B3983CB8}" type="datetime1">
              <a:rPr lang="en-US" smtClean="0"/>
              <a:pPr/>
              <a:t>2/22/2012</a:t>
            </a:fld>
            <a:endParaRPr lang="en-US"/>
          </a:p>
        </p:txBody>
      </p:sp>
      <p:sp>
        <p:nvSpPr>
          <p:cNvPr id="7" name="Slide Number Placeholder 6"/>
          <p:cNvSpPr>
            <a:spLocks noGrp="1"/>
          </p:cNvSpPr>
          <p:nvPr>
            <p:ph type="sldNum" sz="quarter" idx="11"/>
          </p:nvPr>
        </p:nvSpPr>
        <p:spPr/>
        <p:txBody>
          <a:bodyPr rtlCol="0"/>
          <a:lstStyle/>
          <a:p>
            <a:fld id="{41523B27-82EE-46C9-8A65-49BF6FE2D605}"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F132E-B32E-41E5-ADD6-BBA53D129E37}" type="datetime1">
              <a:rPr lang="en-US" smtClean="0"/>
              <a:pPr/>
              <a:t>2/22/2012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523B27-82EE-46C9-8A65-49BF6FE2D6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1F109E3-7C32-490C-B358-D138D52BACB3}" type="datetime1">
              <a:rPr lang="en-US" smtClean="0"/>
              <a:pPr/>
              <a:t>2/22/2012</a:t>
            </a:fld>
            <a:endParaRPr lang="en-US"/>
          </a:p>
        </p:txBody>
      </p:sp>
      <p:sp>
        <p:nvSpPr>
          <p:cNvPr id="22" name="Slide Number Placeholder 21"/>
          <p:cNvSpPr>
            <a:spLocks noGrp="1"/>
          </p:cNvSpPr>
          <p:nvPr>
            <p:ph type="sldNum" sz="quarter" idx="15"/>
          </p:nvPr>
        </p:nvSpPr>
        <p:spPr/>
        <p:txBody>
          <a:bodyPr rtlCol="0"/>
          <a:lstStyle/>
          <a:p>
            <a:fld id="{41523B27-82EE-46C9-8A65-49BF6FE2D605}"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AB3FAC5-D957-4D30-BDB2-C3DE50616506}" type="datetime1">
              <a:rPr lang="en-US" smtClean="0"/>
              <a:pPr/>
              <a:t>2/22/2012</a:t>
            </a:fld>
            <a:endParaRPr lang="en-US"/>
          </a:p>
        </p:txBody>
      </p:sp>
      <p:sp>
        <p:nvSpPr>
          <p:cNvPr id="18" name="Slide Number Placeholder 17"/>
          <p:cNvSpPr>
            <a:spLocks noGrp="1"/>
          </p:cNvSpPr>
          <p:nvPr>
            <p:ph type="sldNum" sz="quarter" idx="11"/>
          </p:nvPr>
        </p:nvSpPr>
        <p:spPr/>
        <p:txBody>
          <a:bodyPr rtlCol="0"/>
          <a:lstStyle/>
          <a:p>
            <a:fld id="{41523B27-82EE-46C9-8A65-49BF6FE2D605}"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gs>
            <a:gs pos="100000">
              <a:schemeClr val="bg1"/>
            </a:gs>
            <a:gs pos="40000">
              <a:schemeClr val="bg1">
                <a:tint val="90000"/>
                <a:shade val="90000"/>
                <a:satMod val="120000"/>
              </a:schemeClr>
            </a:gs>
            <a:gs pos="100000">
              <a:schemeClr val="bg1">
                <a:tint val="50000"/>
              </a:schemeClr>
            </a:gs>
          </a:gsLst>
          <a:lin ang="5400000" scaled="1"/>
          <a:tileRect/>
        </a:gra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E220B04-8F0E-402F-A469-84E9A82F9FC5}" type="datetime1">
              <a:rPr lang="en-US" smtClean="0"/>
              <a:pPr/>
              <a:t>2/22/2012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1523B27-82EE-46C9-8A65-49BF6FE2D60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angloamerican.com/"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1</a:t>
            </a:fld>
            <a:endParaRPr lang="en-US"/>
          </a:p>
        </p:txBody>
      </p:sp>
      <p:pic>
        <p:nvPicPr>
          <p:cNvPr id="1027" name="Picture 3" descr="J:\McSafe_Realm__-_No_writing.jpg"/>
          <p:cNvPicPr>
            <a:picLocks noChangeAspect="1" noChangeArrowheads="1"/>
          </p:cNvPicPr>
          <p:nvPr/>
        </p:nvPicPr>
        <p:blipFill>
          <a:blip r:embed="rId2" cstate="print">
            <a:lum bright="-20000" contrast="30000"/>
          </a:blip>
          <a:srcRect/>
          <a:stretch>
            <a:fillRect/>
          </a:stretch>
        </p:blipFill>
        <p:spPr bwMode="auto">
          <a:xfrm>
            <a:off x="0" y="0"/>
            <a:ext cx="9144000" cy="6858000"/>
          </a:xfrm>
          <a:prstGeom prst="rect">
            <a:avLst/>
          </a:prstGeom>
          <a:noFill/>
        </p:spPr>
      </p:pic>
      <p:sp>
        <p:nvSpPr>
          <p:cNvPr id="5" name="TextBox 4"/>
          <p:cNvSpPr txBox="1"/>
          <p:nvPr/>
        </p:nvSpPr>
        <p:spPr>
          <a:xfrm>
            <a:off x="0" y="1"/>
            <a:ext cx="9144000" cy="1200329"/>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rPr>
              <a:t>Occupational safety considerations on sites  </a:t>
            </a:r>
            <a:endParaRPr lang="en-US" sz="3600" b="1" dirty="0">
              <a:ln w="50800"/>
              <a:solidFill>
                <a:schemeClr val="bg1">
                  <a:shade val="50000"/>
                </a:schemeClr>
              </a:solidFill>
            </a:endParaRPr>
          </a:p>
        </p:txBody>
      </p:sp>
      <p:sp>
        <p:nvSpPr>
          <p:cNvPr id="11" name="Cloud Callout 10"/>
          <p:cNvSpPr/>
          <p:nvPr/>
        </p:nvSpPr>
        <p:spPr>
          <a:xfrm>
            <a:off x="6400800" y="762000"/>
            <a:ext cx="2743200" cy="1600200"/>
          </a:xfrm>
          <a:prstGeom prst="cloudCallout">
            <a:avLst>
              <a:gd name="adj1" fmla="val -73947"/>
              <a:gd name="adj2" fmla="val 778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J:\safety-act.jpg"/>
          <p:cNvPicPr>
            <a:picLocks noChangeAspect="1" noChangeArrowheads="1"/>
          </p:cNvPicPr>
          <p:nvPr/>
        </p:nvPicPr>
        <p:blipFill>
          <a:blip r:embed="rId3" cstate="print"/>
          <a:srcRect/>
          <a:stretch>
            <a:fillRect/>
          </a:stretch>
        </p:blipFill>
        <p:spPr bwMode="auto">
          <a:xfrm>
            <a:off x="6934200" y="1066800"/>
            <a:ext cx="1600201" cy="960659"/>
          </a:xfrm>
          <a:prstGeom prst="rect">
            <a:avLst/>
          </a:prstGeom>
          <a:ln>
            <a:noFill/>
          </a:ln>
          <a:effectLst>
            <a:softEdge rad="112500"/>
          </a:effectLst>
        </p:spPr>
      </p:pic>
      <p:sp>
        <p:nvSpPr>
          <p:cNvPr id="12" name="TextBox 11"/>
          <p:cNvSpPr txBox="1"/>
          <p:nvPr/>
        </p:nvSpPr>
        <p:spPr>
          <a:xfrm>
            <a:off x="6705600" y="3048000"/>
            <a:ext cx="2133600" cy="523220"/>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dirty="0" err="1" smtClean="0">
                <a:ln w="50800"/>
                <a:solidFill>
                  <a:schemeClr val="bg1">
                    <a:shade val="50000"/>
                  </a:schemeClr>
                </a:solidFill>
              </a:rPr>
              <a:t>Sedzani</a:t>
            </a:r>
            <a:r>
              <a:rPr lang="en-US" sz="1400" dirty="0" smtClean="0">
                <a:ln w="50800"/>
                <a:solidFill>
                  <a:schemeClr val="bg1">
                    <a:shade val="50000"/>
                  </a:schemeClr>
                </a:solidFill>
              </a:rPr>
              <a:t> </a:t>
            </a:r>
            <a:r>
              <a:rPr lang="en-US" sz="1400" dirty="0" err="1" smtClean="0">
                <a:ln w="50800"/>
                <a:solidFill>
                  <a:schemeClr val="bg1">
                    <a:shade val="50000"/>
                  </a:schemeClr>
                </a:solidFill>
              </a:rPr>
              <a:t>Elia</a:t>
            </a:r>
            <a:r>
              <a:rPr lang="en-US" sz="1400" dirty="0" smtClean="0">
                <a:ln w="50800"/>
                <a:solidFill>
                  <a:schemeClr val="bg1">
                    <a:shade val="50000"/>
                  </a:schemeClr>
                </a:solidFill>
              </a:rPr>
              <a:t> </a:t>
            </a:r>
            <a:r>
              <a:rPr lang="en-US" sz="1400" dirty="0" err="1" smtClean="0">
                <a:ln w="50800"/>
                <a:solidFill>
                  <a:schemeClr val="bg1">
                    <a:shade val="50000"/>
                  </a:schemeClr>
                </a:solidFill>
              </a:rPr>
              <a:t>Muravha</a:t>
            </a:r>
            <a:endParaRPr lang="en-US" sz="1400" dirty="0" smtClean="0">
              <a:ln w="50800"/>
              <a:solidFill>
                <a:schemeClr val="bg1">
                  <a:shade val="50000"/>
                </a:schemeClr>
              </a:solidFill>
            </a:endParaRPr>
          </a:p>
          <a:p>
            <a:pPr algn="ctr"/>
            <a:r>
              <a:rPr lang="en-US" sz="1400" dirty="0" smtClean="0">
                <a:ln w="50800"/>
                <a:solidFill>
                  <a:schemeClr val="bg1">
                    <a:shade val="50000"/>
                  </a:schemeClr>
                </a:solidFill>
              </a:rPr>
              <a:t>23-02-2012 </a:t>
            </a:r>
            <a:endParaRPr lang="en-US" sz="1400" dirty="0">
              <a:ln w="50800"/>
              <a:solidFill>
                <a:schemeClr val="bg1">
                  <a:shade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10</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Typical hazards on sites</a:t>
            </a:r>
            <a:endParaRPr lang="en-US" sz="3600" b="1" dirty="0">
              <a:ln w="50800"/>
              <a:solidFill>
                <a:schemeClr val="bg1">
                  <a:shade val="50000"/>
                </a:schemeClr>
              </a:solidFill>
            </a:endParaRPr>
          </a:p>
        </p:txBody>
      </p:sp>
      <p:sp>
        <p:nvSpPr>
          <p:cNvPr id="39937" name="Rectangle 1"/>
          <p:cNvSpPr>
            <a:spLocks noChangeArrowheads="1"/>
          </p:cNvSpPr>
          <p:nvPr/>
        </p:nvSpPr>
        <p:spPr bwMode="auto">
          <a:xfrm>
            <a:off x="838200" y="335280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Lifts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Storage tanks......................................................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Electricity...........................................................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Leaks.................................................................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Fire precautions……………………………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Pipes and vessel failure</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11</a:t>
            </a:fld>
            <a:endParaRPr lang="en-US"/>
          </a:p>
        </p:txBody>
      </p:sp>
      <p:sp>
        <p:nvSpPr>
          <p:cNvPr id="6" name="TextBox 5"/>
          <p:cNvSpPr txBox="1"/>
          <p:nvPr/>
        </p:nvSpPr>
        <p:spPr>
          <a:xfrm>
            <a:off x="228600" y="228600"/>
            <a:ext cx="8382000" cy="1200329"/>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Accidents by human </a:t>
            </a:r>
            <a:r>
              <a:rPr lang="en-US" sz="3600" b="1" dirty="0" smtClean="0">
                <a:ln w="50800"/>
                <a:solidFill>
                  <a:schemeClr val="bg1">
                    <a:shade val="50000"/>
                  </a:schemeClr>
                </a:solidFill>
                <a:ea typeface="Times New Roman" pitchFamily="18" charset="0"/>
                <a:cs typeface="Arial" pitchFamily="34" charset="0"/>
              </a:rPr>
              <a:t>errors and mistakes</a:t>
            </a:r>
            <a:endParaRPr lang="en-US" sz="3600" b="1" dirty="0">
              <a:ln w="50800"/>
              <a:solidFill>
                <a:schemeClr val="bg1">
                  <a:shade val="50000"/>
                </a:schemeClr>
              </a:solidFill>
            </a:endParaRPr>
          </a:p>
        </p:txBody>
      </p:sp>
      <p:sp>
        <p:nvSpPr>
          <p:cNvPr id="5" name="Rectangle 4"/>
          <p:cNvSpPr/>
          <p:nvPr/>
        </p:nvSpPr>
        <p:spPr>
          <a:xfrm>
            <a:off x="381000" y="1828800"/>
            <a:ext cx="3276600" cy="369332"/>
          </a:xfrm>
          <a:prstGeom prst="rect">
            <a:avLst/>
          </a:prstGeom>
        </p:spPr>
        <p:txBody>
          <a:bodyPr wrap="square">
            <a:spAutoFit/>
          </a:bodyPr>
          <a:lstStyle/>
          <a:p>
            <a:r>
              <a:rPr lang="en-US" dirty="0" smtClean="0"/>
              <a:t>Forget to close a valve</a:t>
            </a:r>
            <a:endParaRPr lang="en-US" dirty="0"/>
          </a:p>
        </p:txBody>
      </p:sp>
      <p:sp>
        <p:nvSpPr>
          <p:cNvPr id="7" name="Rectangle 6"/>
          <p:cNvSpPr/>
          <p:nvPr/>
        </p:nvSpPr>
        <p:spPr>
          <a:xfrm>
            <a:off x="381000" y="2743200"/>
            <a:ext cx="2444900" cy="369332"/>
          </a:xfrm>
          <a:prstGeom prst="rect">
            <a:avLst/>
          </a:prstGeom>
        </p:spPr>
        <p:txBody>
          <a:bodyPr wrap="none">
            <a:spAutoFit/>
          </a:bodyPr>
          <a:lstStyle/>
          <a:p>
            <a:r>
              <a:rPr lang="en-US" dirty="0" smtClean="0"/>
              <a:t>Wrong Valve Opened</a:t>
            </a:r>
            <a:endParaRPr lang="en-US" dirty="0"/>
          </a:p>
        </p:txBody>
      </p:sp>
      <p:sp>
        <p:nvSpPr>
          <p:cNvPr id="8" name="Rectangle 7"/>
          <p:cNvSpPr/>
          <p:nvPr/>
        </p:nvSpPr>
        <p:spPr>
          <a:xfrm>
            <a:off x="381000" y="3200400"/>
            <a:ext cx="3113353" cy="369332"/>
          </a:xfrm>
          <a:prstGeom prst="rect">
            <a:avLst/>
          </a:prstGeom>
        </p:spPr>
        <p:txBody>
          <a:bodyPr wrap="none">
            <a:spAutoFit/>
          </a:bodyPr>
          <a:lstStyle/>
          <a:p>
            <a:r>
              <a:rPr lang="en-US" dirty="0" smtClean="0"/>
              <a:t>Poor Layout of Instructions</a:t>
            </a:r>
            <a:endParaRPr lang="en-US" dirty="0"/>
          </a:p>
        </p:txBody>
      </p:sp>
      <p:sp>
        <p:nvSpPr>
          <p:cNvPr id="10" name="Rectangle 9"/>
          <p:cNvSpPr/>
          <p:nvPr/>
        </p:nvSpPr>
        <p:spPr>
          <a:xfrm>
            <a:off x="381000" y="2286000"/>
            <a:ext cx="2518638" cy="369332"/>
          </a:xfrm>
          <a:prstGeom prst="rect">
            <a:avLst/>
          </a:prstGeom>
        </p:spPr>
        <p:txBody>
          <a:bodyPr wrap="none">
            <a:spAutoFit/>
          </a:bodyPr>
          <a:lstStyle/>
          <a:p>
            <a:r>
              <a:rPr lang="en-US" dirty="0" smtClean="0"/>
              <a:t>Close the wrong valve</a:t>
            </a:r>
            <a:endParaRPr lang="en-US" dirty="0"/>
          </a:p>
        </p:txBody>
      </p:sp>
      <p:pic>
        <p:nvPicPr>
          <p:cNvPr id="11" name="Picture 10" descr="A_Colorful_Cartoon_Man_Turning_a_Valve_and_Money_Spitting_Out_the_End_Pipe_Royalty_Free_Clipart_Picture_100816-016147-080053.jpg"/>
          <p:cNvPicPr>
            <a:picLocks noChangeAspect="1"/>
          </p:cNvPicPr>
          <p:nvPr/>
        </p:nvPicPr>
        <p:blipFill>
          <a:blip r:embed="rId2" cstate="print"/>
          <a:stretch>
            <a:fillRect/>
          </a:stretch>
        </p:blipFill>
        <p:spPr>
          <a:xfrm>
            <a:off x="4724400" y="1752600"/>
            <a:ext cx="3124200" cy="1752600"/>
          </a:xfrm>
          <a:prstGeom prst="rect">
            <a:avLst/>
          </a:prstGeom>
        </p:spPr>
      </p:pic>
      <p:sp>
        <p:nvSpPr>
          <p:cNvPr id="12" name="TextBox 11"/>
          <p:cNvSpPr txBox="1"/>
          <p:nvPr/>
        </p:nvSpPr>
        <p:spPr>
          <a:xfrm>
            <a:off x="381000" y="3657600"/>
            <a:ext cx="3352800" cy="369332"/>
          </a:xfrm>
          <a:prstGeom prst="rect">
            <a:avLst/>
          </a:prstGeom>
          <a:noFill/>
        </p:spPr>
        <p:txBody>
          <a:bodyPr wrap="square" rtlCol="0">
            <a:spAutoFit/>
          </a:bodyPr>
          <a:lstStyle/>
          <a:p>
            <a:r>
              <a:rPr lang="en-US" dirty="0" smtClean="0"/>
              <a:t>Wrong labeling</a:t>
            </a:r>
            <a:endParaRPr lang="en-US" dirty="0"/>
          </a:p>
        </p:txBody>
      </p:sp>
      <p:pic>
        <p:nvPicPr>
          <p:cNvPr id="10241" name="Picture 1" descr="J:\text danger.jpg"/>
          <p:cNvPicPr>
            <a:picLocks noChangeAspect="1" noChangeArrowheads="1"/>
          </p:cNvPicPr>
          <p:nvPr/>
        </p:nvPicPr>
        <p:blipFill>
          <a:blip r:embed="rId3"/>
          <a:srcRect/>
          <a:stretch>
            <a:fillRect/>
          </a:stretch>
        </p:blipFill>
        <p:spPr bwMode="auto">
          <a:xfrm>
            <a:off x="4343400" y="4267200"/>
            <a:ext cx="3429000" cy="2362200"/>
          </a:xfrm>
          <a:prstGeom prst="rect">
            <a:avLst/>
          </a:prstGeom>
          <a:noFill/>
        </p:spPr>
      </p:pic>
      <p:sp>
        <p:nvSpPr>
          <p:cNvPr id="13" name="TextBox 12"/>
          <p:cNvSpPr txBox="1"/>
          <p:nvPr/>
        </p:nvSpPr>
        <p:spPr>
          <a:xfrm>
            <a:off x="457200" y="5791200"/>
            <a:ext cx="1828800" cy="369332"/>
          </a:xfrm>
          <a:prstGeom prst="rect">
            <a:avLst/>
          </a:prstGeom>
          <a:noFill/>
        </p:spPr>
        <p:txBody>
          <a:bodyPr wrap="square" rtlCol="0">
            <a:spAutoFit/>
          </a:bodyPr>
          <a:lstStyle/>
          <a:p>
            <a:r>
              <a:rPr lang="en-US" dirty="0" smtClean="0"/>
              <a:t>Be responsible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12</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Clothing</a:t>
            </a:r>
          </a:p>
        </p:txBody>
      </p:sp>
      <p:sp>
        <p:nvSpPr>
          <p:cNvPr id="5" name="TextBox 4"/>
          <p:cNvSpPr txBox="1"/>
          <p:nvPr/>
        </p:nvSpPr>
        <p:spPr>
          <a:xfrm>
            <a:off x="990600" y="1295400"/>
            <a:ext cx="3505200" cy="461665"/>
          </a:xfrm>
          <a:prstGeom prst="rect">
            <a:avLst/>
          </a:prstGeom>
          <a:noFill/>
        </p:spPr>
        <p:txBody>
          <a:bodyPr wrap="square" rtlCol="0">
            <a:spAutoFit/>
          </a:bodyPr>
          <a:lstStyle/>
          <a:p>
            <a:r>
              <a:rPr lang="en-US" sz="2400" dirty="0" smtClean="0"/>
              <a:t>Helmet</a:t>
            </a:r>
            <a:r>
              <a:rPr lang="en-US" sz="2400" dirty="0" smtClean="0"/>
              <a:t> </a:t>
            </a:r>
            <a:r>
              <a:rPr lang="en-US" sz="2400" dirty="0" smtClean="0"/>
              <a:t>(SANS 1397)  </a:t>
            </a:r>
            <a:endParaRPr lang="en-US" sz="2400" dirty="0"/>
          </a:p>
        </p:txBody>
      </p:sp>
      <p:sp>
        <p:nvSpPr>
          <p:cNvPr id="7" name="TextBox 6"/>
          <p:cNvSpPr txBox="1"/>
          <p:nvPr/>
        </p:nvSpPr>
        <p:spPr>
          <a:xfrm>
            <a:off x="914400" y="2514600"/>
            <a:ext cx="4343400" cy="461665"/>
          </a:xfrm>
          <a:prstGeom prst="rect">
            <a:avLst/>
          </a:prstGeom>
          <a:noFill/>
        </p:spPr>
        <p:txBody>
          <a:bodyPr wrap="square" rtlCol="0">
            <a:spAutoFit/>
          </a:bodyPr>
          <a:lstStyle/>
          <a:p>
            <a:r>
              <a:rPr lang="en-US" sz="2400" dirty="0" smtClean="0"/>
              <a:t>Glasses</a:t>
            </a:r>
            <a:r>
              <a:rPr lang="en-US" sz="2400" dirty="0" smtClean="0"/>
              <a:t> </a:t>
            </a:r>
            <a:r>
              <a:rPr lang="en-US" sz="2400" dirty="0" smtClean="0"/>
              <a:t>(SANS 1191)</a:t>
            </a:r>
            <a:endParaRPr lang="en-US" sz="2400" dirty="0"/>
          </a:p>
        </p:txBody>
      </p:sp>
      <p:sp>
        <p:nvSpPr>
          <p:cNvPr id="8" name="TextBox 7"/>
          <p:cNvSpPr txBox="1"/>
          <p:nvPr/>
        </p:nvSpPr>
        <p:spPr>
          <a:xfrm>
            <a:off x="990600" y="4419600"/>
            <a:ext cx="3352800" cy="461665"/>
          </a:xfrm>
          <a:prstGeom prst="rect">
            <a:avLst/>
          </a:prstGeom>
          <a:noFill/>
        </p:spPr>
        <p:txBody>
          <a:bodyPr wrap="square" rtlCol="0">
            <a:spAutoFit/>
          </a:bodyPr>
          <a:lstStyle/>
          <a:p>
            <a:r>
              <a:rPr lang="en-US" sz="2400" dirty="0" smtClean="0"/>
              <a:t>Boots (SANS 1114)</a:t>
            </a:r>
            <a:endParaRPr lang="en-US" sz="2400" dirty="0"/>
          </a:p>
        </p:txBody>
      </p:sp>
      <p:sp>
        <p:nvSpPr>
          <p:cNvPr id="9" name="TextBox 8"/>
          <p:cNvSpPr txBox="1"/>
          <p:nvPr/>
        </p:nvSpPr>
        <p:spPr>
          <a:xfrm>
            <a:off x="1143000" y="1752600"/>
            <a:ext cx="5181600" cy="646331"/>
          </a:xfrm>
          <a:prstGeom prst="rect">
            <a:avLst/>
          </a:prstGeom>
          <a:noFill/>
        </p:spPr>
        <p:txBody>
          <a:bodyPr wrap="square" rtlCol="0">
            <a:spAutoFit/>
          </a:bodyPr>
          <a:lstStyle/>
          <a:p>
            <a:pPr>
              <a:buFont typeface="Arial" pitchFamily="34" charset="0"/>
              <a:buChar char="•"/>
            </a:pPr>
            <a:r>
              <a:rPr lang="en-US" dirty="0" smtClean="0"/>
              <a:t>Helmets should have a shell and a harness</a:t>
            </a:r>
          </a:p>
          <a:p>
            <a:pPr>
              <a:buFont typeface="Arial" pitchFamily="34" charset="0"/>
              <a:buChar char="•"/>
            </a:pPr>
            <a:r>
              <a:rPr lang="en-US" dirty="0" smtClean="0"/>
              <a:t>Helmets should not harm or cause irritations</a:t>
            </a:r>
          </a:p>
        </p:txBody>
      </p:sp>
      <p:sp>
        <p:nvSpPr>
          <p:cNvPr id="10" name="TextBox 9"/>
          <p:cNvSpPr txBox="1"/>
          <p:nvPr/>
        </p:nvSpPr>
        <p:spPr>
          <a:xfrm>
            <a:off x="1295400" y="2971800"/>
            <a:ext cx="7086600" cy="646331"/>
          </a:xfrm>
          <a:prstGeom prst="rect">
            <a:avLst/>
          </a:prstGeom>
          <a:noFill/>
        </p:spPr>
        <p:txBody>
          <a:bodyPr wrap="square" rtlCol="0">
            <a:spAutoFit/>
          </a:bodyPr>
          <a:lstStyle/>
          <a:p>
            <a:r>
              <a:rPr lang="en-US" dirty="0" smtClean="0"/>
              <a:t>Glasses should be free from defects which can interfere with the vision </a:t>
            </a:r>
            <a:endParaRPr lang="en-US" dirty="0"/>
          </a:p>
        </p:txBody>
      </p:sp>
      <p:sp>
        <p:nvSpPr>
          <p:cNvPr id="11" name="TextBox 10"/>
          <p:cNvSpPr txBox="1"/>
          <p:nvPr/>
        </p:nvSpPr>
        <p:spPr>
          <a:xfrm>
            <a:off x="990600" y="3581400"/>
            <a:ext cx="6248400" cy="461665"/>
          </a:xfrm>
          <a:prstGeom prst="rect">
            <a:avLst/>
          </a:prstGeom>
          <a:noFill/>
        </p:spPr>
        <p:txBody>
          <a:bodyPr wrap="square" rtlCol="0">
            <a:spAutoFit/>
          </a:bodyPr>
          <a:lstStyle/>
          <a:p>
            <a:r>
              <a:rPr lang="en-US" sz="2400" dirty="0" smtClean="0"/>
              <a:t>Hearing Protectors SANS (1451-3)</a:t>
            </a:r>
            <a:endParaRPr lang="en-US" sz="2400" dirty="0"/>
          </a:p>
        </p:txBody>
      </p:sp>
      <p:sp>
        <p:nvSpPr>
          <p:cNvPr id="12" name="TextBox 11"/>
          <p:cNvSpPr txBox="1"/>
          <p:nvPr/>
        </p:nvSpPr>
        <p:spPr>
          <a:xfrm>
            <a:off x="1295400" y="4038600"/>
            <a:ext cx="6096000" cy="369332"/>
          </a:xfrm>
          <a:prstGeom prst="rect">
            <a:avLst/>
          </a:prstGeom>
          <a:noFill/>
        </p:spPr>
        <p:txBody>
          <a:bodyPr wrap="square" rtlCol="0">
            <a:spAutoFit/>
          </a:bodyPr>
          <a:lstStyle/>
          <a:p>
            <a:r>
              <a:rPr lang="en-US" dirty="0" smtClean="0"/>
              <a:t>Ear-muffs should not harm or cause any discomfort</a:t>
            </a:r>
            <a:endParaRPr lang="en-US" dirty="0"/>
          </a:p>
        </p:txBody>
      </p:sp>
      <p:sp>
        <p:nvSpPr>
          <p:cNvPr id="13" name="Rectangle 12"/>
          <p:cNvSpPr/>
          <p:nvPr/>
        </p:nvSpPr>
        <p:spPr>
          <a:xfrm>
            <a:off x="1295400" y="4876800"/>
            <a:ext cx="7391400" cy="646331"/>
          </a:xfrm>
          <a:prstGeom prst="rect">
            <a:avLst/>
          </a:prstGeom>
        </p:spPr>
        <p:txBody>
          <a:bodyPr wrap="square">
            <a:spAutoFit/>
          </a:bodyPr>
          <a:lstStyle/>
          <a:p>
            <a:r>
              <a:rPr lang="en-US" dirty="0" smtClean="0"/>
              <a:t>Rubber or plastic coated boots  with safety toe-caps for protection against impact and tested at an energy level of 200J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13</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Clothing</a:t>
            </a:r>
          </a:p>
        </p:txBody>
      </p:sp>
      <p:pic>
        <p:nvPicPr>
          <p:cNvPr id="10" name="Picture 9" descr="New Picture (4).bmp"/>
          <p:cNvPicPr>
            <a:picLocks noChangeAspect="1"/>
          </p:cNvPicPr>
          <p:nvPr/>
        </p:nvPicPr>
        <p:blipFill>
          <a:blip r:embed="rId2"/>
          <a:stretch>
            <a:fillRect/>
          </a:stretch>
        </p:blipFill>
        <p:spPr>
          <a:xfrm>
            <a:off x="609600" y="1143000"/>
            <a:ext cx="3657600" cy="5257800"/>
          </a:xfrm>
          <a:prstGeom prst="rect">
            <a:avLst/>
          </a:prstGeom>
          <a:ln>
            <a:noFill/>
          </a:ln>
          <a:effectLst>
            <a:outerShdw blurRad="292100" dist="139700" dir="2700000" algn="tl" rotWithShape="0">
              <a:srgbClr val="333333">
                <a:alpha val="65000"/>
              </a:srgbClr>
            </a:outerShdw>
          </a:effectLst>
        </p:spPr>
      </p:pic>
      <p:pic>
        <p:nvPicPr>
          <p:cNvPr id="11" name="Picture 10" descr="New Picture (5).bmp"/>
          <p:cNvPicPr>
            <a:picLocks noChangeAspect="1"/>
          </p:cNvPicPr>
          <p:nvPr/>
        </p:nvPicPr>
        <p:blipFill>
          <a:blip r:embed="rId3"/>
          <a:stretch>
            <a:fillRect/>
          </a:stretch>
        </p:blipFill>
        <p:spPr>
          <a:xfrm>
            <a:off x="4267200" y="1143000"/>
            <a:ext cx="3886200" cy="52578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1676400" y="6488668"/>
            <a:ext cx="5562600" cy="369332"/>
          </a:xfrm>
          <a:prstGeom prst="rect">
            <a:avLst/>
          </a:prstGeom>
          <a:noFill/>
        </p:spPr>
        <p:txBody>
          <a:bodyPr wrap="square" rtlCol="0">
            <a:spAutoFit/>
          </a:bodyPr>
          <a:lstStyle/>
          <a:p>
            <a:r>
              <a:rPr lang="en-US" dirty="0" smtClean="0"/>
              <a:t>Figures: Safety signs</a:t>
            </a:r>
            <a:r>
              <a:rPr lang="en-US" dirty="0" smtClean="0"/>
              <a:t> (SANS 1186-1)</a:t>
            </a:r>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14</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Clothing</a:t>
            </a:r>
          </a:p>
        </p:txBody>
      </p:sp>
      <p:sp>
        <p:nvSpPr>
          <p:cNvPr id="12" name="TextBox 11"/>
          <p:cNvSpPr txBox="1"/>
          <p:nvPr/>
        </p:nvSpPr>
        <p:spPr>
          <a:xfrm>
            <a:off x="1905000" y="6248400"/>
            <a:ext cx="5562600" cy="369332"/>
          </a:xfrm>
          <a:prstGeom prst="rect">
            <a:avLst/>
          </a:prstGeom>
          <a:noFill/>
        </p:spPr>
        <p:txBody>
          <a:bodyPr wrap="square" rtlCol="0">
            <a:spAutoFit/>
          </a:bodyPr>
          <a:lstStyle/>
          <a:p>
            <a:r>
              <a:rPr lang="en-US" dirty="0" smtClean="0"/>
              <a:t>Figures: Safety signs</a:t>
            </a:r>
            <a:r>
              <a:rPr lang="en-US" dirty="0" smtClean="0"/>
              <a:t> (SANS 1186-1)</a:t>
            </a:r>
            <a:r>
              <a:rPr lang="en-US" dirty="0" smtClean="0"/>
              <a:t> </a:t>
            </a:r>
            <a:endParaRPr lang="en-US" dirty="0"/>
          </a:p>
        </p:txBody>
      </p:sp>
      <p:pic>
        <p:nvPicPr>
          <p:cNvPr id="7" name="Picture 6" descr="New Picture (6).bmp"/>
          <p:cNvPicPr>
            <a:picLocks noChangeAspect="1"/>
          </p:cNvPicPr>
          <p:nvPr/>
        </p:nvPicPr>
        <p:blipFill>
          <a:blip r:embed="rId2"/>
          <a:stretch>
            <a:fillRect/>
          </a:stretch>
        </p:blipFill>
        <p:spPr>
          <a:xfrm>
            <a:off x="533400" y="1219200"/>
            <a:ext cx="7848600" cy="2514600"/>
          </a:xfrm>
          <a:prstGeom prst="rect">
            <a:avLst/>
          </a:prstGeom>
        </p:spPr>
      </p:pic>
      <p:pic>
        <p:nvPicPr>
          <p:cNvPr id="8" name="Picture 7" descr="New Picture (7).bmp"/>
          <p:cNvPicPr>
            <a:picLocks noChangeAspect="1"/>
          </p:cNvPicPr>
          <p:nvPr/>
        </p:nvPicPr>
        <p:blipFill>
          <a:blip r:embed="rId3"/>
          <a:stretch>
            <a:fillRect/>
          </a:stretch>
        </p:blipFill>
        <p:spPr>
          <a:xfrm>
            <a:off x="533400" y="3810000"/>
            <a:ext cx="7848600" cy="2438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15</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Symbols</a:t>
            </a:r>
          </a:p>
        </p:txBody>
      </p:sp>
      <p:pic>
        <p:nvPicPr>
          <p:cNvPr id="5" name="Picture 4" descr="New Picture (1).bmp"/>
          <p:cNvPicPr>
            <a:picLocks noChangeAspect="1"/>
          </p:cNvPicPr>
          <p:nvPr/>
        </p:nvPicPr>
        <p:blipFill>
          <a:blip r:embed="rId2"/>
          <a:stretch>
            <a:fillRect/>
          </a:stretch>
        </p:blipFill>
        <p:spPr>
          <a:xfrm>
            <a:off x="304800" y="1676400"/>
            <a:ext cx="8229600" cy="4038600"/>
          </a:xfrm>
          <a:prstGeom prst="rect">
            <a:avLst/>
          </a:prstGeom>
        </p:spPr>
      </p:pic>
      <p:sp>
        <p:nvSpPr>
          <p:cNvPr id="7" name="TextBox 6"/>
          <p:cNvSpPr txBox="1"/>
          <p:nvPr/>
        </p:nvSpPr>
        <p:spPr>
          <a:xfrm>
            <a:off x="685800" y="1143000"/>
            <a:ext cx="5334000" cy="461665"/>
          </a:xfrm>
          <a:prstGeom prst="rect">
            <a:avLst/>
          </a:prstGeom>
          <a:noFill/>
        </p:spPr>
        <p:txBody>
          <a:bodyPr wrap="square" rtlCol="0">
            <a:spAutoFit/>
          </a:bodyPr>
          <a:lstStyle/>
          <a:p>
            <a:r>
              <a:rPr lang="en-US" sz="2400" dirty="0" smtClean="0"/>
              <a:t>Safety colours</a:t>
            </a:r>
            <a:endParaRPr lang="en-US" sz="2400" dirty="0"/>
          </a:p>
        </p:txBody>
      </p:sp>
      <p:sp>
        <p:nvSpPr>
          <p:cNvPr id="8" name="TextBox 7"/>
          <p:cNvSpPr txBox="1"/>
          <p:nvPr/>
        </p:nvSpPr>
        <p:spPr>
          <a:xfrm>
            <a:off x="609600" y="5791200"/>
            <a:ext cx="7010400" cy="369332"/>
          </a:xfrm>
          <a:prstGeom prst="rect">
            <a:avLst/>
          </a:prstGeom>
          <a:noFill/>
        </p:spPr>
        <p:txBody>
          <a:bodyPr wrap="square" rtlCol="0">
            <a:spAutoFit/>
          </a:bodyPr>
          <a:lstStyle/>
          <a:p>
            <a:r>
              <a:rPr lang="en-US" dirty="0" smtClean="0"/>
              <a:t>Table 2 General meaning of safety colours (SANS 1186-1)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16</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Symbols</a:t>
            </a:r>
          </a:p>
        </p:txBody>
      </p:sp>
      <p:sp>
        <p:nvSpPr>
          <p:cNvPr id="5" name="TextBox 4"/>
          <p:cNvSpPr txBox="1"/>
          <p:nvPr/>
        </p:nvSpPr>
        <p:spPr>
          <a:xfrm>
            <a:off x="533400" y="1143000"/>
            <a:ext cx="4572000" cy="461665"/>
          </a:xfrm>
          <a:prstGeom prst="rect">
            <a:avLst/>
          </a:prstGeom>
          <a:noFill/>
        </p:spPr>
        <p:txBody>
          <a:bodyPr wrap="square" rtlCol="0">
            <a:spAutoFit/>
          </a:bodyPr>
          <a:lstStyle/>
          <a:p>
            <a:r>
              <a:rPr lang="en-US" sz="2400" dirty="0" smtClean="0"/>
              <a:t>Safety signs</a:t>
            </a:r>
            <a:endParaRPr lang="en-US" sz="2400" dirty="0"/>
          </a:p>
        </p:txBody>
      </p:sp>
      <p:pic>
        <p:nvPicPr>
          <p:cNvPr id="7" name="Picture 6" descr="New Picture (2).bmp"/>
          <p:cNvPicPr>
            <a:picLocks noChangeAspect="1"/>
          </p:cNvPicPr>
          <p:nvPr/>
        </p:nvPicPr>
        <p:blipFill>
          <a:blip r:embed="rId2" cstate="print"/>
          <a:stretch>
            <a:fillRect/>
          </a:stretch>
        </p:blipFill>
        <p:spPr>
          <a:xfrm>
            <a:off x="838200" y="1676400"/>
            <a:ext cx="3149930" cy="4800600"/>
          </a:xfrm>
          <a:prstGeom prst="rect">
            <a:avLst/>
          </a:prstGeom>
        </p:spPr>
      </p:pic>
      <p:pic>
        <p:nvPicPr>
          <p:cNvPr id="8" name="Picture 7" descr="New Picture (3).bmp"/>
          <p:cNvPicPr>
            <a:picLocks noChangeAspect="1"/>
          </p:cNvPicPr>
          <p:nvPr/>
        </p:nvPicPr>
        <p:blipFill>
          <a:blip r:embed="rId3"/>
          <a:stretch>
            <a:fillRect/>
          </a:stretch>
        </p:blipFill>
        <p:spPr>
          <a:xfrm>
            <a:off x="4419600" y="1676400"/>
            <a:ext cx="2987675" cy="4800600"/>
          </a:xfrm>
          <a:prstGeom prst="rect">
            <a:avLst/>
          </a:prstGeom>
        </p:spPr>
      </p:pic>
      <p:sp>
        <p:nvSpPr>
          <p:cNvPr id="9" name="TextBox 8"/>
          <p:cNvSpPr txBox="1"/>
          <p:nvPr/>
        </p:nvSpPr>
        <p:spPr>
          <a:xfrm>
            <a:off x="1676400" y="6488668"/>
            <a:ext cx="5562600" cy="369332"/>
          </a:xfrm>
          <a:prstGeom prst="rect">
            <a:avLst/>
          </a:prstGeom>
          <a:noFill/>
        </p:spPr>
        <p:txBody>
          <a:bodyPr wrap="square" rtlCol="0">
            <a:spAutoFit/>
          </a:bodyPr>
          <a:lstStyle/>
          <a:p>
            <a:r>
              <a:rPr lang="en-US" dirty="0" smtClean="0"/>
              <a:t>Figures: Safety signs</a:t>
            </a:r>
            <a:r>
              <a:rPr lang="en-US" dirty="0" smtClean="0"/>
              <a:t> (SANS 1186-1)</a:t>
            </a:r>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17</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Symbols</a:t>
            </a:r>
          </a:p>
        </p:txBody>
      </p:sp>
      <p:sp>
        <p:nvSpPr>
          <p:cNvPr id="5" name="TextBox 4"/>
          <p:cNvSpPr txBox="1"/>
          <p:nvPr/>
        </p:nvSpPr>
        <p:spPr>
          <a:xfrm>
            <a:off x="533400" y="1143000"/>
            <a:ext cx="4572000" cy="461665"/>
          </a:xfrm>
          <a:prstGeom prst="rect">
            <a:avLst/>
          </a:prstGeom>
          <a:noFill/>
        </p:spPr>
        <p:txBody>
          <a:bodyPr wrap="square" rtlCol="0">
            <a:spAutoFit/>
          </a:bodyPr>
          <a:lstStyle/>
          <a:p>
            <a:r>
              <a:rPr lang="en-US" sz="2400" dirty="0" smtClean="0"/>
              <a:t>Safety signs</a:t>
            </a:r>
            <a:endParaRPr lang="en-US" sz="2400" dirty="0"/>
          </a:p>
        </p:txBody>
      </p:sp>
      <p:pic>
        <p:nvPicPr>
          <p:cNvPr id="40962" name="Picture 2" descr="J:\barricade_tnb.png"/>
          <p:cNvPicPr>
            <a:picLocks noChangeAspect="1" noChangeArrowheads="1"/>
          </p:cNvPicPr>
          <p:nvPr/>
        </p:nvPicPr>
        <p:blipFill>
          <a:blip r:embed="rId2"/>
          <a:srcRect/>
          <a:stretch>
            <a:fillRect/>
          </a:stretch>
        </p:blipFill>
        <p:spPr bwMode="auto">
          <a:xfrm>
            <a:off x="1295400" y="1905000"/>
            <a:ext cx="5486400" cy="4114800"/>
          </a:xfrm>
          <a:prstGeom prst="rect">
            <a:avLst/>
          </a:prstGeom>
          <a:noFill/>
        </p:spPr>
      </p:pic>
      <p:sp>
        <p:nvSpPr>
          <p:cNvPr id="10" name="TextBox 9"/>
          <p:cNvSpPr txBox="1"/>
          <p:nvPr/>
        </p:nvSpPr>
        <p:spPr>
          <a:xfrm>
            <a:off x="1676400" y="6096000"/>
            <a:ext cx="4724400" cy="46166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ln/>
                <a:solidFill>
                  <a:schemeClr val="accent3"/>
                </a:solidFill>
              </a:rPr>
              <a:t>Be responsible</a:t>
            </a:r>
            <a:endParaRPr lang="en-US" sz="2400" b="1" dirty="0">
              <a:ln/>
              <a:solidFill>
                <a:schemeClr val="accent3"/>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18</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Public liability</a:t>
            </a:r>
          </a:p>
        </p:txBody>
      </p:sp>
      <p:sp>
        <p:nvSpPr>
          <p:cNvPr id="5121" name="Rectangle 1"/>
          <p:cNvSpPr>
            <a:spLocks noChangeArrowheads="1"/>
          </p:cNvSpPr>
          <p:nvPr/>
        </p:nvSpPr>
        <p:spPr bwMode="auto">
          <a:xfrm>
            <a:off x="228600" y="1219200"/>
            <a:ext cx="8610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Liability to give relief in case of no fault (Act 6 of 1991)</a:t>
            </a:r>
            <a:endParaRPr kumimoji="0" lang="en-US" sz="2400" b="0" i="0" u="none" strike="noStrike" cap="none" normalizeH="0" baseline="0" dirty="0" smtClean="0">
              <a:ln>
                <a:noFill/>
              </a:ln>
              <a:solidFill>
                <a:schemeClr val="tx1"/>
              </a:solidFill>
              <a:effectLst/>
              <a:cs typeface="Arial" pitchFamily="34" charset="0"/>
            </a:endParaRPr>
          </a:p>
        </p:txBody>
      </p:sp>
      <p:sp>
        <p:nvSpPr>
          <p:cNvPr id="5122" name="Rectangle 2"/>
          <p:cNvSpPr>
            <a:spLocks noChangeArrowheads="1"/>
          </p:cNvSpPr>
          <p:nvPr/>
        </p:nvSpPr>
        <p:spPr bwMode="auto">
          <a:xfrm>
            <a:off x="685800" y="1752600"/>
            <a:ext cx="8077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Calibri" pitchFamily="34" charset="0"/>
                <a:cs typeface="Times New Roman" pitchFamily="18" charset="0"/>
              </a:rPr>
              <a:t>Employers should be liable to give relief where death, injury or damage has resulted (Act 6 of 1991). </a:t>
            </a:r>
            <a:endParaRPr kumimoji="0" lang="en-US" b="0" i="0" u="none" strike="noStrike" cap="none" normalizeH="0" baseline="0" dirty="0" smtClean="0">
              <a:ln>
                <a:noFill/>
              </a:ln>
              <a:solidFill>
                <a:schemeClr val="tx1"/>
              </a:solidFill>
              <a:effectLst/>
              <a:cs typeface="Arial" pitchFamily="34" charset="0"/>
            </a:endParaRPr>
          </a:p>
        </p:txBody>
      </p:sp>
      <p:sp>
        <p:nvSpPr>
          <p:cNvPr id="5123" name="Rectangle 3"/>
          <p:cNvSpPr>
            <a:spLocks noChangeArrowheads="1"/>
          </p:cNvSpPr>
          <p:nvPr/>
        </p:nvSpPr>
        <p:spPr bwMode="auto">
          <a:xfrm>
            <a:off x="228600" y="2438400"/>
            <a:ext cx="6781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Duty of owner to take out insurance policies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4" name="Rectangle 4"/>
          <p:cNvSpPr>
            <a:spLocks noChangeArrowheads="1"/>
          </p:cNvSpPr>
          <p:nvPr/>
        </p:nvSpPr>
        <p:spPr bwMode="auto">
          <a:xfrm>
            <a:off x="685800" y="2895600"/>
            <a:ext cx="8001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Section 3(1) states that employers should be insured against liability to give relief and should take out insurance policies proving for contracts of insurance (Act 6 of 1991)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5" name="Rectangle 5"/>
          <p:cNvSpPr>
            <a:spLocks noChangeArrowheads="1"/>
          </p:cNvSpPr>
          <p:nvPr/>
        </p:nvSpPr>
        <p:spPr bwMode="auto">
          <a:xfrm>
            <a:off x="228600" y="3962400"/>
            <a:ext cx="668003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Application for claim for relief</a:t>
            </a:r>
            <a:r>
              <a:rPr kumimoji="0" lang="en-US" sz="2400" b="0" i="0" u="none" strike="noStrike" cap="none" normalizeH="0" dirty="0" smtClean="0">
                <a:ln>
                  <a:noFill/>
                </a:ln>
                <a:solidFill>
                  <a:schemeClr val="tx1"/>
                </a:solidFill>
                <a:effectLst/>
                <a:latin typeface="Century Schoolbook" pitchFamily="18" charset="0"/>
                <a:ea typeface="Calibri" pitchFamily="34" charset="0"/>
                <a:cs typeface="Times New Roman" pitchFamily="18" charset="0"/>
              </a:rPr>
              <a:t> (Act 6 of 1991).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6" name="Rectangle 6"/>
          <p:cNvSpPr>
            <a:spLocks noChangeArrowheads="1"/>
          </p:cNvSpPr>
          <p:nvPr/>
        </p:nvSpPr>
        <p:spPr bwMode="auto">
          <a:xfrm>
            <a:off x="685800" y="4495800"/>
            <a:ext cx="78486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Calibri" pitchFamily="34" charset="0"/>
                <a:cs typeface="Times New Roman" pitchFamily="18" charset="0"/>
              </a:rPr>
              <a:t>Application may be done by a person who has sustained injury, owner of property that has been damaged and representatives of the decreased person if death has resulted (Act 6 of 1991).</a:t>
            </a:r>
            <a:endParaRPr kumimoji="0" lang="en-US"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19</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Public liability</a:t>
            </a:r>
          </a:p>
        </p:txBody>
      </p:sp>
      <p:sp>
        <p:nvSpPr>
          <p:cNvPr id="1025" name="Rectangle 1"/>
          <p:cNvSpPr>
            <a:spLocks noChangeArrowheads="1"/>
          </p:cNvSpPr>
          <p:nvPr/>
        </p:nvSpPr>
        <p:spPr bwMode="auto">
          <a:xfrm>
            <a:off x="381000" y="1143000"/>
            <a:ext cx="238078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Award of relief.</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838200" y="1752600"/>
            <a:ext cx="78486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b="0" i="0" u="none" strike="noStrike" cap="none" normalizeH="0" baseline="0" dirty="0" smtClean="0">
                <a:ln>
                  <a:noFill/>
                </a:ln>
                <a:solidFill>
                  <a:schemeClr val="tx1"/>
                </a:solidFill>
                <a:effectLst/>
                <a:ea typeface="Calibri" pitchFamily="34" charset="0"/>
                <a:cs typeface="Times New Roman" pitchFamily="18" charset="0"/>
              </a:rPr>
              <a:t>Section 4(2B) states that after the award has been made to the Collector, the insurer should pay within 30 days in the manner the Collector may direct</a:t>
            </a:r>
            <a:r>
              <a:rPr lang="en-US" dirty="0" smtClean="0">
                <a:ea typeface="Calibri" pitchFamily="34" charset="0"/>
                <a:cs typeface="Times New Roman" pitchFamily="18" charset="0"/>
              </a:rPr>
              <a:t> (Act 6 of 1991).</a:t>
            </a:r>
            <a:endParaRPr kumimoji="0" lang="en-US" b="0" i="0" u="none" strike="noStrike" cap="none" normalizeH="0" baseline="0" dirty="0" smtClean="0">
              <a:ln>
                <a:noFill/>
              </a:ln>
              <a:solidFill>
                <a:schemeClr val="tx1"/>
              </a:solidFill>
              <a:effectLst/>
              <a:cs typeface="Arial" pitchFamily="34" charset="0"/>
            </a:endParaRPr>
          </a:p>
        </p:txBody>
      </p:sp>
      <p:sp>
        <p:nvSpPr>
          <p:cNvPr id="1027" name="Rectangle 3"/>
          <p:cNvSpPr>
            <a:spLocks noChangeArrowheads="1"/>
          </p:cNvSpPr>
          <p:nvPr/>
        </p:nvSpPr>
        <p:spPr bwMode="auto">
          <a:xfrm>
            <a:off x="838200" y="2819400"/>
            <a:ext cx="78486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b="0" i="0" u="none" strike="noStrike" cap="none" normalizeH="0" baseline="0" dirty="0" smtClean="0">
                <a:ln>
                  <a:noFill/>
                </a:ln>
                <a:solidFill>
                  <a:schemeClr val="tx1"/>
                </a:solidFill>
                <a:effectLst/>
                <a:ea typeface="Calibri" pitchFamily="34" charset="0"/>
                <a:cs typeface="Times New Roman" pitchFamily="18" charset="0"/>
              </a:rPr>
              <a:t>A relief claim of death, injury or damage to a property should be paid as quickly as possible within the 30 days </a:t>
            </a:r>
            <a:r>
              <a:rPr lang="en-US" dirty="0" smtClean="0">
                <a:ea typeface="Calibri" pitchFamily="34" charset="0"/>
                <a:cs typeface="Times New Roman" pitchFamily="18" charset="0"/>
              </a:rPr>
              <a:t>(Act 6 of 1991).</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cs typeface="Arial" pitchFamily="34" charset="0"/>
            </a:endParaRPr>
          </a:p>
        </p:txBody>
      </p:sp>
      <p:sp>
        <p:nvSpPr>
          <p:cNvPr id="1028" name="Rectangle 4"/>
          <p:cNvSpPr>
            <a:spLocks noChangeArrowheads="1"/>
          </p:cNvSpPr>
          <p:nvPr/>
        </p:nvSpPr>
        <p:spPr bwMode="auto">
          <a:xfrm>
            <a:off x="457200" y="3810000"/>
            <a:ext cx="560602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Right to claim compensation for death</a:t>
            </a:r>
            <a:endParaRPr kumimoji="0" lang="en-US" sz="2400" b="0" i="0" u="none" strike="noStrike" cap="none" normalizeH="0" baseline="0" dirty="0" smtClean="0">
              <a:ln>
                <a:noFill/>
              </a:ln>
              <a:solidFill>
                <a:schemeClr val="tx1"/>
              </a:solidFill>
              <a:effectLst/>
              <a:cs typeface="Arial" pitchFamily="34" charset="0"/>
            </a:endParaRPr>
          </a:p>
        </p:txBody>
      </p:sp>
      <p:sp>
        <p:nvSpPr>
          <p:cNvPr id="1029" name="Rectangle 5"/>
          <p:cNvSpPr>
            <a:spLocks noChangeArrowheads="1"/>
          </p:cNvSpPr>
          <p:nvPr/>
        </p:nvSpPr>
        <p:spPr bwMode="auto">
          <a:xfrm>
            <a:off x="914400" y="4419600"/>
            <a:ext cx="7086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b="0" i="0" u="none" strike="noStrike" cap="none" normalizeH="0" baseline="0" dirty="0" smtClean="0">
                <a:ln>
                  <a:noFill/>
                </a:ln>
                <a:solidFill>
                  <a:schemeClr val="tx1"/>
                </a:solidFill>
                <a:effectLst/>
                <a:ea typeface="Calibri" pitchFamily="34" charset="0"/>
                <a:cs typeface="Times New Roman" pitchFamily="18" charset="0"/>
              </a:rPr>
              <a:t>Insurer or owner should be liable pay compensation with respect to any death </a:t>
            </a:r>
            <a:r>
              <a:rPr lang="en-US" dirty="0" smtClean="0">
                <a:ea typeface="Calibri" pitchFamily="34" charset="0"/>
                <a:cs typeface="Times New Roman" pitchFamily="18" charset="0"/>
              </a:rPr>
              <a:t>(Act 6 of 1991).</a:t>
            </a:r>
            <a:endParaRPr kumimoji="0" lang="en-US"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2</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rPr>
              <a:t>Contents </a:t>
            </a:r>
            <a:endParaRPr lang="en-US" sz="3600" b="1" dirty="0">
              <a:ln w="50800"/>
              <a:solidFill>
                <a:schemeClr val="bg1">
                  <a:shade val="50000"/>
                </a:schemeClr>
              </a:solidFill>
            </a:endParaRPr>
          </a:p>
        </p:txBody>
      </p:sp>
      <p:sp>
        <p:nvSpPr>
          <p:cNvPr id="5" name="Rectangle 1"/>
          <p:cNvSpPr>
            <a:spLocks noChangeArrowheads="1"/>
          </p:cNvSpPr>
          <p:nvPr/>
        </p:nvSpPr>
        <p:spPr bwMode="auto">
          <a:xfrm>
            <a:off x="533400" y="1219200"/>
            <a:ext cx="8001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Introduction................................................................................	3</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Relevant legislation...................................................................	3</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Personnel....................................................................................	4</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Risk assessment.........................................................................	6</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Typical hazards on sites............................................................</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Accidents by human errors........................................................</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Clothing </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 Symbols.....................................................................................</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 Public liability...........................................................................</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Emergency preparedness..........................................................</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 Conclusion.................................................................................</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 References.................................................................................</a:t>
            </a:r>
            <a:endParaRPr kumimoji="0" lang="en-US"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20</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Emergency preparedness</a:t>
            </a:r>
          </a:p>
        </p:txBody>
      </p:sp>
      <p:sp>
        <p:nvSpPr>
          <p:cNvPr id="4097" name="Rectangle 1"/>
          <p:cNvSpPr>
            <a:spLocks noChangeArrowheads="1"/>
          </p:cNvSpPr>
          <p:nvPr/>
        </p:nvSpPr>
        <p:spPr bwMode="auto">
          <a:xfrm>
            <a:off x="762000" y="1905000"/>
            <a:ext cx="8077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entury Schoolbook" pitchFamily="18" charset="0"/>
                <a:ea typeface="Calibri" pitchFamily="34" charset="0"/>
                <a:cs typeface="Palatino-Roman"/>
              </a:rPr>
              <a:t>Emergency plan can be based on different steps (Code of practice 2007).</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4098" name="Rectangle 2"/>
          <p:cNvSpPr>
            <a:spLocks noChangeArrowheads="1"/>
          </p:cNvSpPr>
          <p:nvPr/>
        </p:nvSpPr>
        <p:spPr bwMode="auto">
          <a:xfrm>
            <a:off x="1295400" y="2514600"/>
            <a:ext cx="75438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ea typeface="Calibri" pitchFamily="34" charset="0"/>
                <a:cs typeface="Palatino-Roman" charset="0"/>
              </a:rPr>
              <a:t>Make a brief summary of job description and highlight measures identified on site</a:t>
            </a:r>
            <a:endParaRPr kumimoji="0" lang="en-US" b="0" i="0" u="none" strike="noStrike" cap="none" normalizeH="0" baseline="0" dirty="0" smtClean="0">
              <a:ln>
                <a:noFill/>
              </a:ln>
              <a:solidFill>
                <a:schemeClr val="tx1"/>
              </a:solidFill>
              <a:effectLst/>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ea typeface="Calibri" pitchFamily="34" charset="0"/>
                <a:cs typeface="Palatino-Roman" charset="0"/>
              </a:rPr>
              <a:t>Make a list of emergency phone numbers to be available on site</a:t>
            </a:r>
            <a:endParaRPr kumimoji="0" lang="en-US" b="0" i="0" u="none" strike="noStrike" cap="none" normalizeH="0" baseline="0" dirty="0" smtClean="0">
              <a:ln>
                <a:noFill/>
              </a:ln>
              <a:solidFill>
                <a:schemeClr val="tx1"/>
              </a:solidFill>
              <a:effectLst/>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ea typeface="Calibri" pitchFamily="34" charset="0"/>
                <a:cs typeface="Palatino-Roman" charset="0"/>
              </a:rPr>
              <a:t>Inform all employees about a rescue plan and a rescue personnel</a:t>
            </a:r>
            <a:endParaRPr kumimoji="0" lang="en-US" b="0" i="0" u="none" strike="noStrike" cap="none" normalizeH="0" baseline="0" dirty="0" smtClean="0">
              <a:ln>
                <a:noFill/>
              </a:ln>
              <a:solidFill>
                <a:schemeClr val="tx1"/>
              </a:solidFill>
              <a:effectLst/>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ea typeface="Calibri" pitchFamily="34" charset="0"/>
                <a:cs typeface="Palatino-Roman" charset="0"/>
              </a:rPr>
              <a:t>Make sure that first aid kits are available</a:t>
            </a:r>
            <a:endParaRPr kumimoji="0" lang="en-US" b="0" i="0" u="none" strike="noStrike" cap="none" normalizeH="0" baseline="0" dirty="0" smtClean="0">
              <a:ln>
                <a:noFill/>
              </a:ln>
              <a:solidFill>
                <a:schemeClr val="tx1"/>
              </a:solidFill>
              <a:effectLst/>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ea typeface="Calibri" pitchFamily="34" charset="0"/>
                <a:cs typeface="Palatino-Roman" charset="0"/>
              </a:rPr>
              <a:t>Discuss the plan and describe the standard safety requirements</a:t>
            </a:r>
            <a:endParaRPr kumimoji="0" lang="en-US" b="0" i="0" u="none" strike="noStrike" cap="none" normalizeH="0" baseline="0" dirty="0" smtClean="0">
              <a:ln>
                <a:noFill/>
              </a:ln>
              <a:solidFill>
                <a:schemeClr val="tx1"/>
              </a:solidFill>
              <a:effectLst/>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ea typeface="Calibri" pitchFamily="34" charset="0"/>
                <a:cs typeface="Palatino-Roman" charset="0"/>
              </a:rPr>
              <a:t>Ensure that safety equipments such as fire detectors and extinguishers are in place</a:t>
            </a:r>
            <a:endParaRPr kumimoji="0" lang="en-US" b="0" i="0" u="none" strike="noStrike" cap="none" normalizeH="0" baseline="0" dirty="0" smtClean="0">
              <a:ln>
                <a:noFill/>
              </a:ln>
              <a:solidFill>
                <a:schemeClr val="tx1"/>
              </a:solidFill>
              <a:effectLst/>
              <a:cs typeface="Arial" pitchFamily="34" charset="0"/>
            </a:endParaRPr>
          </a:p>
        </p:txBody>
      </p:sp>
      <p:sp>
        <p:nvSpPr>
          <p:cNvPr id="7" name="TextBox 6"/>
          <p:cNvSpPr txBox="1"/>
          <p:nvPr/>
        </p:nvSpPr>
        <p:spPr>
          <a:xfrm>
            <a:off x="457200" y="1295400"/>
            <a:ext cx="4114800" cy="461665"/>
          </a:xfrm>
          <a:prstGeom prst="rect">
            <a:avLst/>
          </a:prstGeom>
          <a:noFill/>
        </p:spPr>
        <p:txBody>
          <a:bodyPr wrap="square" rtlCol="0">
            <a:spAutoFit/>
          </a:bodyPr>
          <a:lstStyle/>
          <a:p>
            <a:r>
              <a:rPr lang="en-US" sz="2400" dirty="0" smtClean="0"/>
              <a:t>Emergency plan</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21</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Emergency preparedness</a:t>
            </a:r>
          </a:p>
        </p:txBody>
      </p:sp>
      <p:sp>
        <p:nvSpPr>
          <p:cNvPr id="7" name="TextBox 6"/>
          <p:cNvSpPr txBox="1"/>
          <p:nvPr/>
        </p:nvSpPr>
        <p:spPr>
          <a:xfrm>
            <a:off x="381000" y="1066800"/>
            <a:ext cx="4495800" cy="461665"/>
          </a:xfrm>
          <a:prstGeom prst="rect">
            <a:avLst/>
          </a:prstGeom>
          <a:noFill/>
        </p:spPr>
        <p:txBody>
          <a:bodyPr wrap="square" rtlCol="0">
            <a:spAutoFit/>
          </a:bodyPr>
          <a:lstStyle/>
          <a:p>
            <a:r>
              <a:rPr lang="en-US" sz="2400" dirty="0" smtClean="0"/>
              <a:t>First Aid</a:t>
            </a:r>
            <a:endParaRPr lang="en-US" sz="2400" dirty="0"/>
          </a:p>
        </p:txBody>
      </p:sp>
      <p:sp>
        <p:nvSpPr>
          <p:cNvPr id="34817" name="Rectangle 1"/>
          <p:cNvSpPr>
            <a:spLocks noChangeArrowheads="1"/>
          </p:cNvSpPr>
          <p:nvPr/>
        </p:nvSpPr>
        <p:spPr bwMode="auto">
          <a:xfrm>
            <a:off x="685800" y="1524000"/>
            <a:ext cx="8001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entury Schoolbook" pitchFamily="18" charset="0"/>
                <a:ea typeface="Calibri" pitchFamily="34" charset="0"/>
                <a:cs typeface="Palatino-Roman"/>
              </a:rPr>
              <a:t>Regulation 3(1) of the General Safety Regulations states that, in a workplace of more than 5 employees the first aid kit shall be available and visible (Code of practice 2007).</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4818" name="Rectangle 2"/>
          <p:cNvSpPr>
            <a:spLocks noChangeArrowheads="1"/>
          </p:cNvSpPr>
          <p:nvPr/>
        </p:nvSpPr>
        <p:spPr bwMode="auto">
          <a:xfrm>
            <a:off x="685800" y="2514600"/>
            <a:ext cx="8153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entury Schoolbook" pitchFamily="18" charset="0"/>
                <a:ea typeface="Calibri" pitchFamily="34" charset="0"/>
                <a:cs typeface="Palatino-Roman" charset="0"/>
              </a:rPr>
              <a:t>Regulation 3(1) of the General Safety Regulations states that, in a workplace of more than 10 employees first aid competent person with valid certificate should always be in place and at least one personnel should have had first aid trainings (Code of practice 2007).</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457200" y="3886200"/>
            <a:ext cx="2514600" cy="461665"/>
          </a:xfrm>
          <a:prstGeom prst="rect">
            <a:avLst/>
          </a:prstGeom>
          <a:noFill/>
        </p:spPr>
        <p:txBody>
          <a:bodyPr wrap="square" rtlCol="0">
            <a:spAutoFit/>
          </a:bodyPr>
          <a:lstStyle/>
          <a:p>
            <a:r>
              <a:rPr lang="en-US" sz="2400" dirty="0" smtClean="0"/>
              <a:t>Rescue Methods</a:t>
            </a:r>
            <a:endParaRPr lang="en-US" sz="2400" dirty="0"/>
          </a:p>
        </p:txBody>
      </p:sp>
      <p:sp>
        <p:nvSpPr>
          <p:cNvPr id="34819" name="Rectangle 3"/>
          <p:cNvSpPr>
            <a:spLocks noChangeArrowheads="1"/>
          </p:cNvSpPr>
          <p:nvPr/>
        </p:nvSpPr>
        <p:spPr bwMode="auto">
          <a:xfrm>
            <a:off x="762000" y="4572000"/>
            <a:ext cx="7924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ea typeface="Calibri" pitchFamily="34" charset="0"/>
                <a:cs typeface="Palatino-Roman" charset="0"/>
              </a:rPr>
              <a:t>Employees should have trainings on rescue missions</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ea typeface="Calibri" pitchFamily="34" charset="0"/>
                <a:cs typeface="Palatino-Roman" charset="0"/>
              </a:rPr>
              <a:t>Personnel involved in rescue attempt should be responsible for their safety</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ea typeface="Calibri" pitchFamily="34" charset="0"/>
                <a:cs typeface="Palatino-Roman" charset="0"/>
              </a:rPr>
              <a:t>Rescued persons should be sent to the hospital immediately </a:t>
            </a:r>
            <a:endParaRPr kumimoji="0" lang="en-US"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22</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Emergency preparedness</a:t>
            </a:r>
          </a:p>
        </p:txBody>
      </p:sp>
      <p:sp>
        <p:nvSpPr>
          <p:cNvPr id="5" name="TextBox 4"/>
          <p:cNvSpPr txBox="1"/>
          <p:nvPr/>
        </p:nvSpPr>
        <p:spPr>
          <a:xfrm>
            <a:off x="381000" y="1219200"/>
            <a:ext cx="4648200" cy="461665"/>
          </a:xfrm>
          <a:prstGeom prst="rect">
            <a:avLst/>
          </a:prstGeom>
          <a:noFill/>
        </p:spPr>
        <p:txBody>
          <a:bodyPr wrap="square" rtlCol="0">
            <a:spAutoFit/>
          </a:bodyPr>
          <a:lstStyle/>
          <a:p>
            <a:r>
              <a:rPr lang="en-US" sz="2400" dirty="0" smtClean="0"/>
              <a:t>Save your self</a:t>
            </a:r>
            <a:endParaRPr lang="en-US" sz="2400" dirty="0"/>
          </a:p>
        </p:txBody>
      </p:sp>
      <p:pic>
        <p:nvPicPr>
          <p:cNvPr id="7" name="Picture 1" descr="J:\tmcn810l.jpg"/>
          <p:cNvPicPr>
            <a:picLocks noChangeAspect="1" noChangeArrowheads="1"/>
          </p:cNvPicPr>
          <p:nvPr/>
        </p:nvPicPr>
        <p:blipFill>
          <a:blip r:embed="rId2" cstate="print"/>
          <a:srcRect/>
          <a:stretch>
            <a:fillRect/>
          </a:stretch>
        </p:blipFill>
        <p:spPr bwMode="auto">
          <a:xfrm>
            <a:off x="990600" y="1752600"/>
            <a:ext cx="5334000" cy="4572000"/>
          </a:xfrm>
          <a:prstGeom prst="rect">
            <a:avLst/>
          </a:prstGeom>
          <a:noFill/>
        </p:spPr>
      </p:pic>
      <p:sp>
        <p:nvSpPr>
          <p:cNvPr id="8" name="TextBox 7"/>
          <p:cNvSpPr txBox="1"/>
          <p:nvPr/>
        </p:nvSpPr>
        <p:spPr>
          <a:xfrm>
            <a:off x="6477000" y="2667000"/>
            <a:ext cx="2209800" cy="1754326"/>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smtClean="0">
                <a:ln/>
                <a:solidFill>
                  <a:schemeClr val="accent3"/>
                </a:solidFill>
              </a:rPr>
              <a:t>Run for your life!</a:t>
            </a:r>
            <a:endParaRPr lang="en-US" sz="3600" b="1" dirty="0">
              <a:ln/>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23</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Conclusion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24</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References</a:t>
            </a:r>
            <a:endParaRPr lang="en-US" sz="3600" b="1" dirty="0">
              <a:ln w="50800"/>
              <a:solidFill>
                <a:schemeClr val="bg1">
                  <a:shade val="50000"/>
                </a:schemeClr>
              </a:solidFill>
            </a:endParaRPr>
          </a:p>
        </p:txBody>
      </p:sp>
      <p:sp>
        <p:nvSpPr>
          <p:cNvPr id="5" name="Rectangle 1"/>
          <p:cNvSpPr>
            <a:spLocks noChangeArrowheads="1"/>
          </p:cNvSpPr>
          <p:nvPr/>
        </p:nvSpPr>
        <p:spPr bwMode="auto">
          <a:xfrm>
            <a:off x="685800" y="1066800"/>
            <a:ext cx="7620000"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ea typeface="Times New Roman" pitchFamily="18" charset="0"/>
                <a:cs typeface="Arial" pitchFamily="34" charset="0"/>
              </a:rPr>
              <a:t>South African institution of Civil Engineers (Geotechnical Division). (2007).The safety of persons working in small diameter shafts and test pits fro geotechnical engineering purposes: Code of practice 2007. First edition. South African institution of Civil Engineers: Halfway House. Pp. 1-44.</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ea typeface="Times New Roman" pitchFamily="18" charset="0"/>
                <a:cs typeface="Arial" pitchFamily="34" charset="0"/>
              </a:rPr>
              <a:t>Ridley, J. and Channing, J. (1999). Workplace Safety. </a:t>
            </a:r>
            <a:r>
              <a:rPr kumimoji="0" lang="en-US" sz="1200" b="0" i="1" u="none" strike="noStrike" cap="none" normalizeH="0" baseline="0" dirty="0" smtClean="0">
                <a:ln>
                  <a:noFill/>
                </a:ln>
                <a:solidFill>
                  <a:schemeClr val="tx1"/>
                </a:solidFill>
                <a:effectLst/>
                <a:ea typeface="Times New Roman" pitchFamily="18" charset="0"/>
                <a:cs typeface="Arial" pitchFamily="34" charset="0"/>
              </a:rPr>
              <a:t>Volume 4 of the Safety at Work Series. </a:t>
            </a:r>
            <a:r>
              <a:rPr kumimoji="0" lang="en-US" sz="1200" b="0" i="0" u="none" strike="noStrike" cap="none" normalizeH="0" baseline="0" dirty="0" smtClean="0">
                <a:ln>
                  <a:noFill/>
                </a:ln>
                <a:solidFill>
                  <a:schemeClr val="tx1"/>
                </a:solidFill>
                <a:effectLst/>
                <a:ea typeface="Times New Roman" pitchFamily="18" charset="0"/>
                <a:cs typeface="Arial" pitchFamily="34" charset="0"/>
              </a:rPr>
              <a:t>Butterworth-Heinemann: Jordan Hill</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ea typeface="Times New Roman" pitchFamily="18" charset="0"/>
                <a:cs typeface="Arial" pitchFamily="34" charset="0"/>
              </a:rPr>
              <a:t>Hutter</a:t>
            </a:r>
            <a:r>
              <a:rPr kumimoji="0" lang="en-US" sz="1200" b="0" i="0" u="none" strike="noStrike" cap="none" normalizeH="0" baseline="0" dirty="0" smtClean="0">
                <a:ln>
                  <a:noFill/>
                </a:ln>
                <a:solidFill>
                  <a:schemeClr val="tx1"/>
                </a:solidFill>
                <a:effectLst/>
                <a:ea typeface="Times New Roman" pitchFamily="18" charset="0"/>
                <a:cs typeface="Arial" pitchFamily="34" charset="0"/>
              </a:rPr>
              <a:t>, B.M. (2001). Regulation and Risk </a:t>
            </a:r>
            <a:r>
              <a:rPr kumimoji="0" lang="en-US" sz="1200" b="0" i="1" u="none" strike="noStrike" cap="none" normalizeH="0" baseline="0" dirty="0" smtClean="0">
                <a:ln>
                  <a:noFill/>
                </a:ln>
                <a:solidFill>
                  <a:schemeClr val="tx1"/>
                </a:solidFill>
                <a:effectLst/>
                <a:ea typeface="Times New Roman" pitchFamily="18" charset="0"/>
                <a:cs typeface="Arial" pitchFamily="34" charset="0"/>
              </a:rPr>
              <a:t>Occupational Health and Safety</a:t>
            </a:r>
            <a:r>
              <a:rPr kumimoji="0" lang="en-US" sz="1200" b="0" i="0" u="none" strike="noStrike" cap="none" normalizeH="0" baseline="0" dirty="0" smtClean="0">
                <a:ln>
                  <a:noFill/>
                </a:ln>
                <a:solidFill>
                  <a:schemeClr val="tx1"/>
                </a:solidFill>
                <a:effectLst/>
                <a:ea typeface="Times New Roman" pitchFamily="18" charset="0"/>
                <a:cs typeface="Arial" pitchFamily="34" charset="0"/>
              </a:rPr>
              <a:t> </a:t>
            </a:r>
            <a:r>
              <a:rPr kumimoji="0" lang="en-US" sz="1200" b="0" i="1" u="none" strike="noStrike" cap="none" normalizeH="0" baseline="0" dirty="0" smtClean="0">
                <a:ln>
                  <a:noFill/>
                </a:ln>
                <a:solidFill>
                  <a:schemeClr val="tx1"/>
                </a:solidFill>
                <a:effectLst/>
                <a:ea typeface="Times New Roman" pitchFamily="18" charset="0"/>
                <a:cs typeface="Arial" pitchFamily="34" charset="0"/>
              </a:rPr>
              <a:t>on the </a:t>
            </a:r>
            <a:r>
              <a:rPr kumimoji="0" lang="en-US" sz="1200" b="0" i="1" u="none" strike="noStrike" cap="none" normalizeH="0" baseline="0" dirty="0" err="1" smtClean="0">
                <a:ln>
                  <a:noFill/>
                </a:ln>
                <a:solidFill>
                  <a:schemeClr val="tx1"/>
                </a:solidFill>
                <a:effectLst/>
                <a:ea typeface="Times New Roman" pitchFamily="18" charset="0"/>
                <a:cs typeface="Arial" pitchFamily="34" charset="0"/>
              </a:rPr>
              <a:t>Railways:</a:t>
            </a:r>
            <a:r>
              <a:rPr kumimoji="0" lang="en-US" sz="1200" b="0" i="0" u="none" strike="noStrike" cap="none" normalizeH="0" baseline="0" dirty="0" err="1" smtClean="0">
                <a:ln>
                  <a:noFill/>
                </a:ln>
                <a:solidFill>
                  <a:schemeClr val="tx1"/>
                </a:solidFill>
                <a:effectLst/>
                <a:ea typeface="Times New Roman" pitchFamily="18" charset="0"/>
                <a:cs typeface="Arial" pitchFamily="34" charset="0"/>
              </a:rPr>
              <a:t>Part</a:t>
            </a:r>
            <a:r>
              <a:rPr kumimoji="0" lang="en-US" sz="1200" b="0" i="0" u="none" strike="noStrike" cap="none" normalizeH="0" baseline="0" dirty="0" smtClean="0">
                <a:ln>
                  <a:noFill/>
                </a:ln>
                <a:solidFill>
                  <a:schemeClr val="tx1"/>
                </a:solidFill>
                <a:effectLst/>
                <a:ea typeface="Times New Roman" pitchFamily="18" charset="0"/>
                <a:cs typeface="Arial" pitchFamily="34" charset="0"/>
              </a:rPr>
              <a:t> IV </a:t>
            </a:r>
            <a:r>
              <a:rPr kumimoji="0" lang="en-US" sz="1200" b="0" i="0" u="none" strike="noStrike" cap="none" normalizeH="0" baseline="0" dirty="0" err="1" smtClean="0">
                <a:ln>
                  <a:noFill/>
                </a:ln>
                <a:solidFill>
                  <a:schemeClr val="tx1"/>
                </a:solidFill>
                <a:effectLst/>
                <a:ea typeface="Times New Roman" pitchFamily="18" charset="0"/>
                <a:cs typeface="Arial" pitchFamily="34" charset="0"/>
              </a:rPr>
              <a:t>Consititutive</a:t>
            </a:r>
            <a:r>
              <a:rPr kumimoji="0" lang="en-US" sz="1200" b="0" i="0" u="none" strike="noStrike" cap="none" normalizeH="0" baseline="0" dirty="0" smtClean="0">
                <a:ln>
                  <a:noFill/>
                </a:ln>
                <a:solidFill>
                  <a:schemeClr val="tx1"/>
                </a:solidFill>
                <a:effectLst/>
                <a:ea typeface="Times New Roman" pitchFamily="18" charset="0"/>
                <a:cs typeface="Arial" pitchFamily="34" charset="0"/>
              </a:rPr>
              <a:t> Regulation? Risk and Compliance. Oxford University Press Inc. New York. Pp. 197-230.</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ea typeface="Times New Roman" pitchFamily="18" charset="0"/>
                <a:cs typeface="Arial" pitchFamily="34" charset="0"/>
              </a:rPr>
              <a:t>Anglo Coal. (2008). Anglo Coal report to society 2008: Responsible and Sustainable mining. Place unknown. Publisher unknown. [Available from] </a:t>
            </a:r>
            <a:r>
              <a:rPr kumimoji="0" lang="en-US" sz="1200" b="0" i="0" u="none" strike="noStrike" cap="none" normalizeH="0" baseline="0" dirty="0" smtClean="0">
                <a:ln>
                  <a:noFill/>
                </a:ln>
                <a:solidFill>
                  <a:schemeClr val="tx1"/>
                </a:solidFill>
                <a:effectLst/>
                <a:ea typeface="Times New Roman" pitchFamily="18" charset="0"/>
                <a:cs typeface="Arial" pitchFamily="34" charset="0"/>
                <a:hlinkClick r:id="rId2"/>
              </a:rPr>
              <a:t>http://www.angloamerican.com</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ea typeface="Times New Roman" pitchFamily="18" charset="0"/>
                <a:cs typeface="Arial" pitchFamily="34" charset="0"/>
              </a:rPr>
              <a:t>Kassouf</a:t>
            </a:r>
            <a:r>
              <a:rPr kumimoji="0" lang="en-US" sz="1200" b="0" i="0" u="none" strike="noStrike" cap="none" normalizeH="0" baseline="0" dirty="0" smtClean="0">
                <a:ln>
                  <a:noFill/>
                </a:ln>
                <a:solidFill>
                  <a:schemeClr val="tx1"/>
                </a:solidFill>
                <a:effectLst/>
                <a:ea typeface="Times New Roman" pitchFamily="18" charset="0"/>
                <a:cs typeface="Arial" pitchFamily="34" charset="0"/>
              </a:rPr>
              <a:t>, P., </a:t>
            </a:r>
            <a:r>
              <a:rPr kumimoji="0" lang="en-US" sz="1200" b="0" i="0" u="none" strike="noStrike" cap="none" normalizeH="0" baseline="0" dirty="0" err="1" smtClean="0">
                <a:ln>
                  <a:noFill/>
                </a:ln>
                <a:solidFill>
                  <a:schemeClr val="tx1"/>
                </a:solidFill>
                <a:effectLst/>
                <a:ea typeface="Times New Roman" pitchFamily="18" charset="0"/>
                <a:cs typeface="Arial" pitchFamily="34" charset="0"/>
              </a:rPr>
              <a:t>Rosteck</a:t>
            </a:r>
            <a:r>
              <a:rPr kumimoji="0" lang="en-US" sz="1200" b="0" i="0" u="none" strike="noStrike" cap="none" normalizeH="0" baseline="0" dirty="0" smtClean="0">
                <a:ln>
                  <a:noFill/>
                </a:ln>
                <a:solidFill>
                  <a:schemeClr val="tx1"/>
                </a:solidFill>
                <a:effectLst/>
                <a:ea typeface="Times New Roman" pitchFamily="18" charset="0"/>
                <a:cs typeface="Arial" pitchFamily="34" charset="0"/>
              </a:rPr>
              <a:t>, J., Bartlett, M.L., </a:t>
            </a:r>
            <a:r>
              <a:rPr kumimoji="0" lang="en-US" sz="1200" b="0" i="0" u="none" strike="noStrike" cap="none" normalizeH="0" baseline="0" dirty="0" err="1" smtClean="0">
                <a:ln>
                  <a:noFill/>
                </a:ln>
                <a:solidFill>
                  <a:schemeClr val="tx1"/>
                </a:solidFill>
                <a:effectLst/>
                <a:ea typeface="Times New Roman" pitchFamily="18" charset="0"/>
                <a:cs typeface="Arial" pitchFamily="34" charset="0"/>
              </a:rPr>
              <a:t>Brawner</a:t>
            </a:r>
            <a:r>
              <a:rPr kumimoji="0" lang="en-US" sz="1200" b="0" i="0" u="none" strike="noStrike" cap="none" normalizeH="0" baseline="0" dirty="0" smtClean="0">
                <a:ln>
                  <a:noFill/>
                </a:ln>
                <a:solidFill>
                  <a:schemeClr val="tx1"/>
                </a:solidFill>
                <a:effectLst/>
                <a:ea typeface="Times New Roman" pitchFamily="18" charset="0"/>
                <a:cs typeface="Arial" pitchFamily="34" charset="0"/>
              </a:rPr>
              <a:t>, K.M., O’Donnell, T., Cook, R.F. and  Irwin, G. (2011). </a:t>
            </a:r>
            <a:r>
              <a:rPr kumimoji="0" lang="en-US" sz="1200" b="0" i="1" u="none" strike="noStrike" cap="none" normalizeH="0" baseline="0" dirty="0" smtClean="0">
                <a:ln>
                  <a:noFill/>
                </a:ln>
                <a:solidFill>
                  <a:schemeClr val="tx1"/>
                </a:solidFill>
                <a:effectLst/>
                <a:ea typeface="Times New Roman" pitchFamily="18" charset="0"/>
                <a:cs typeface="Arial" pitchFamily="34" charset="0"/>
              </a:rPr>
              <a:t>Part 16 Risk Management: Reducing risk by incorporating lessons learned into the planning of the outfall tie-ins on the east side </a:t>
            </a:r>
            <a:r>
              <a:rPr kumimoji="0" lang="en-US" sz="1200" b="0" i="1" u="none" strike="noStrike" cap="none" normalizeH="0" baseline="0" dirty="0" err="1" smtClean="0">
                <a:ln>
                  <a:noFill/>
                </a:ln>
                <a:solidFill>
                  <a:schemeClr val="tx1"/>
                </a:solidFill>
                <a:effectLst/>
                <a:ea typeface="Times New Roman" pitchFamily="18" charset="0"/>
                <a:cs typeface="Arial" pitchFamily="34" charset="0"/>
              </a:rPr>
              <a:t>cso</a:t>
            </a:r>
            <a:r>
              <a:rPr kumimoji="0" lang="en-US" sz="1200" b="0" i="1" u="none" strike="noStrike" cap="none" normalizeH="0" baseline="0" dirty="0" smtClean="0">
                <a:ln>
                  <a:noFill/>
                </a:ln>
                <a:solidFill>
                  <a:schemeClr val="tx1"/>
                </a:solidFill>
                <a:effectLst/>
                <a:ea typeface="Times New Roman" pitchFamily="18" charset="0"/>
                <a:cs typeface="Arial" pitchFamily="34" charset="0"/>
              </a:rPr>
              <a:t> tunnel project in Portland, Oregon</a:t>
            </a:r>
            <a:r>
              <a:rPr kumimoji="0" lang="en-US" sz="1200" b="0" i="0" u="none" strike="noStrike" cap="none" normalizeH="0" baseline="0" dirty="0" smtClean="0">
                <a:ln>
                  <a:noFill/>
                </a:ln>
                <a:solidFill>
                  <a:schemeClr val="tx1"/>
                </a:solidFill>
                <a:effectLst/>
                <a:ea typeface="Times New Roman" pitchFamily="18" charset="0"/>
                <a:cs typeface="Arial" pitchFamily="34" charset="0"/>
              </a:rPr>
              <a:t>. In: Redmond, S. and Romero, V. </a:t>
            </a:r>
            <a:r>
              <a:rPr kumimoji="0" lang="en-US" sz="1200" b="0" i="1" u="none" strike="noStrike" cap="none" normalizeH="0" baseline="0" dirty="0" smtClean="0">
                <a:ln>
                  <a:noFill/>
                </a:ln>
                <a:solidFill>
                  <a:schemeClr val="tx1"/>
                </a:solidFill>
                <a:effectLst/>
                <a:ea typeface="Times New Roman" pitchFamily="18" charset="0"/>
                <a:cs typeface="Arial" pitchFamily="34" charset="0"/>
              </a:rPr>
              <a:t>Rapid Excavation and Tunneling Conference Proceedings. </a:t>
            </a:r>
            <a:r>
              <a:rPr kumimoji="0" lang="en-US" sz="1200" b="0" i="0" u="none" strike="noStrike" cap="none" normalizeH="0" baseline="0" dirty="0" smtClean="0">
                <a:ln>
                  <a:noFill/>
                </a:ln>
                <a:solidFill>
                  <a:schemeClr val="tx1"/>
                </a:solidFill>
                <a:effectLst/>
                <a:ea typeface="Times New Roman" pitchFamily="18" charset="0"/>
                <a:cs typeface="Arial" pitchFamily="34" charset="0"/>
              </a:rPr>
              <a:t>Society for Mining,</a:t>
            </a:r>
            <a:r>
              <a:rPr kumimoji="0" lang="en-US" sz="1200" b="0" i="1" u="none" strike="noStrike" cap="none" normalizeH="0" baseline="0" dirty="0" smtClean="0">
                <a:ln>
                  <a:noFill/>
                </a:ln>
                <a:solidFill>
                  <a:schemeClr val="tx1"/>
                </a:solidFill>
                <a:effectLst/>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ea typeface="Times New Roman" pitchFamily="18" charset="0"/>
                <a:cs typeface="Arial" pitchFamily="34" charset="0"/>
              </a:rPr>
              <a:t>Metallurgy, and Exploration, Inc. Englewood Colorado. Pp. 1107-1123.    </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25</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Thank you</a:t>
            </a:r>
            <a:endParaRPr lang="en-US" sz="3600" b="1" dirty="0" smtClean="0">
              <a:ln w="50800"/>
              <a:solidFill>
                <a:schemeClr val="bg1">
                  <a:shade val="50000"/>
                </a:schemeClr>
              </a:solidFill>
              <a:ea typeface="Times New Roman" pitchFamily="18" charset="0"/>
              <a:cs typeface="Arial" pitchFamily="34" charset="0"/>
            </a:endParaRPr>
          </a:p>
        </p:txBody>
      </p:sp>
      <p:pic>
        <p:nvPicPr>
          <p:cNvPr id="41989" name="Picture 5" descr="J:\8904549-cartoon-builder-with-health-and-safety-message.jpg"/>
          <p:cNvPicPr>
            <a:picLocks noChangeAspect="1" noChangeArrowheads="1"/>
          </p:cNvPicPr>
          <p:nvPr/>
        </p:nvPicPr>
        <p:blipFill>
          <a:blip r:embed="rId2"/>
          <a:srcRect/>
          <a:stretch>
            <a:fillRect/>
          </a:stretch>
        </p:blipFill>
        <p:spPr bwMode="auto">
          <a:xfrm>
            <a:off x="152400" y="990600"/>
            <a:ext cx="8534400" cy="5867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3</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Introduction</a:t>
            </a:r>
            <a:r>
              <a:rPr lang="en-US" sz="3600" b="1" dirty="0" smtClean="0">
                <a:ln w="50800"/>
                <a:solidFill>
                  <a:schemeClr val="bg1">
                    <a:shade val="50000"/>
                  </a:schemeClr>
                </a:solidFill>
              </a:rPr>
              <a:t> </a:t>
            </a:r>
            <a:endParaRPr lang="en-US" sz="3600" b="1" dirty="0">
              <a:ln w="50800"/>
              <a:solidFill>
                <a:schemeClr val="bg1">
                  <a:shade val="50000"/>
                </a:schemeClr>
              </a:solidFill>
            </a:endParaRPr>
          </a:p>
        </p:txBody>
      </p:sp>
      <p:sp>
        <p:nvSpPr>
          <p:cNvPr id="5" name="Rectangle 4"/>
          <p:cNvSpPr/>
          <p:nvPr/>
        </p:nvSpPr>
        <p:spPr>
          <a:xfrm>
            <a:off x="609600" y="1371600"/>
            <a:ext cx="4862228" cy="461665"/>
          </a:xfrm>
          <a:prstGeom prst="rect">
            <a:avLst/>
          </a:prstGeom>
        </p:spPr>
        <p:txBody>
          <a:bodyPr wrap="none">
            <a:spAutoFit/>
          </a:bodyPr>
          <a:lstStyle/>
          <a:p>
            <a:r>
              <a:rPr lang="en-US" sz="2400" dirty="0" smtClean="0"/>
              <a:t>Working on sites requires what? </a:t>
            </a:r>
            <a:endParaRPr lang="en-US" sz="2400" dirty="0"/>
          </a:p>
        </p:txBody>
      </p:sp>
      <p:pic>
        <p:nvPicPr>
          <p:cNvPr id="7" name="Picture 2" descr="J:\safety-act.jpg"/>
          <p:cNvPicPr>
            <a:picLocks noChangeAspect="1" noChangeArrowheads="1"/>
          </p:cNvPicPr>
          <p:nvPr/>
        </p:nvPicPr>
        <p:blipFill>
          <a:blip r:embed="rId2" cstate="print"/>
          <a:srcRect/>
          <a:stretch>
            <a:fillRect/>
          </a:stretch>
        </p:blipFill>
        <p:spPr bwMode="auto">
          <a:xfrm>
            <a:off x="5638800" y="1143000"/>
            <a:ext cx="2057400" cy="1447800"/>
          </a:xfrm>
          <a:prstGeom prst="rect">
            <a:avLst/>
          </a:prstGeom>
          <a:ln>
            <a:noFill/>
          </a:ln>
          <a:effectLst>
            <a:softEdge rad="112500"/>
          </a:effectLst>
        </p:spPr>
      </p:pic>
      <p:sp>
        <p:nvSpPr>
          <p:cNvPr id="8" name="Rectangle 7"/>
          <p:cNvSpPr/>
          <p:nvPr/>
        </p:nvSpPr>
        <p:spPr>
          <a:xfrm>
            <a:off x="1524000" y="2971800"/>
            <a:ext cx="3852337" cy="2031325"/>
          </a:xfrm>
          <a:prstGeom prst="rect">
            <a:avLst/>
          </a:prstGeom>
        </p:spPr>
        <p:txBody>
          <a:bodyPr wrap="none">
            <a:spAutoFit/>
          </a:bodyPr>
          <a:lstStyle/>
          <a:p>
            <a:pPr marL="342900" indent="-342900">
              <a:buFont typeface="+mj-lt"/>
              <a:buAutoNum type="arabicPeriod"/>
            </a:pPr>
            <a:r>
              <a:rPr lang="en-US" dirty="0" smtClean="0"/>
              <a:t>Understanding and Knowledge</a:t>
            </a:r>
          </a:p>
          <a:p>
            <a:pPr marL="342900" indent="-342900">
              <a:buFont typeface="+mj-lt"/>
              <a:buAutoNum type="arabicPeriod"/>
            </a:pPr>
            <a:r>
              <a:rPr lang="en-US" dirty="0" smtClean="0"/>
              <a:t>Risk assessment Maintenance</a:t>
            </a:r>
          </a:p>
          <a:p>
            <a:pPr marL="342900" indent="-342900">
              <a:buFont typeface="+mj-lt"/>
              <a:buAutoNum type="arabicPeriod"/>
            </a:pPr>
            <a:r>
              <a:rPr lang="en-US" dirty="0" smtClean="0"/>
              <a:t>Relevant Legislation</a:t>
            </a:r>
          </a:p>
          <a:p>
            <a:pPr marL="342900" indent="-342900">
              <a:buFont typeface="+mj-lt"/>
              <a:buAutoNum type="arabicPeriod"/>
            </a:pPr>
            <a:r>
              <a:rPr lang="en-US" dirty="0" smtClean="0"/>
              <a:t>Training</a:t>
            </a:r>
          </a:p>
          <a:p>
            <a:pPr marL="342900" indent="-342900">
              <a:buFont typeface="+mj-lt"/>
              <a:buAutoNum type="arabicPeriod"/>
            </a:pPr>
            <a:r>
              <a:rPr lang="en-US" dirty="0" smtClean="0"/>
              <a:t>Safety Precaution</a:t>
            </a:r>
          </a:p>
          <a:p>
            <a:pPr marL="342900" indent="-342900">
              <a:buFont typeface="+mj-lt"/>
              <a:buAutoNum type="arabicPeriod"/>
            </a:pPr>
            <a:r>
              <a:rPr lang="en-US" dirty="0" smtClean="0"/>
              <a:t>Emergency preparedness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4</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Relevant legislation</a:t>
            </a:r>
            <a:r>
              <a:rPr lang="en-US" sz="3600" b="1" dirty="0" smtClean="0">
                <a:ln w="50800"/>
                <a:solidFill>
                  <a:schemeClr val="bg1">
                    <a:shade val="50000"/>
                  </a:schemeClr>
                </a:solidFill>
              </a:rPr>
              <a:t> </a:t>
            </a:r>
            <a:endParaRPr lang="en-US" sz="3600" b="1" dirty="0">
              <a:ln w="50800"/>
              <a:solidFill>
                <a:schemeClr val="bg1">
                  <a:shade val="50000"/>
                </a:schemeClr>
              </a:solidFill>
            </a:endParaRPr>
          </a:p>
        </p:txBody>
      </p:sp>
      <p:sp>
        <p:nvSpPr>
          <p:cNvPr id="5" name="Rectangle 4"/>
          <p:cNvSpPr/>
          <p:nvPr/>
        </p:nvSpPr>
        <p:spPr>
          <a:xfrm>
            <a:off x="533400" y="1219200"/>
            <a:ext cx="5133136" cy="461665"/>
          </a:xfrm>
          <a:prstGeom prst="rect">
            <a:avLst/>
          </a:prstGeom>
        </p:spPr>
        <p:txBody>
          <a:bodyPr wrap="none">
            <a:spAutoFit/>
          </a:bodyPr>
          <a:lstStyle/>
          <a:p>
            <a:r>
              <a:rPr lang="en-US" sz="2400" dirty="0" smtClean="0"/>
              <a:t>Occupational health and safety act</a:t>
            </a:r>
            <a:endParaRPr lang="en-US" sz="2400" dirty="0"/>
          </a:p>
        </p:txBody>
      </p:sp>
      <p:sp>
        <p:nvSpPr>
          <p:cNvPr id="7" name="Rectangle 6"/>
          <p:cNvSpPr/>
          <p:nvPr/>
        </p:nvSpPr>
        <p:spPr>
          <a:xfrm>
            <a:off x="914400" y="1828800"/>
            <a:ext cx="7772400" cy="923330"/>
          </a:xfrm>
          <a:prstGeom prst="rect">
            <a:avLst/>
          </a:prstGeom>
        </p:spPr>
        <p:txBody>
          <a:bodyPr wrap="square">
            <a:spAutoFit/>
          </a:bodyPr>
          <a:lstStyle/>
          <a:p>
            <a:pPr>
              <a:buFont typeface="Arial" pitchFamily="34" charset="0"/>
              <a:buChar char="•"/>
            </a:pPr>
            <a:r>
              <a:rPr lang="en-US" dirty="0" smtClean="0"/>
              <a:t>Excavations are bounded by the Occupational Health and Safety Act, 1993 (Act 85 of 1993) and the Construction Regulations (Code of practice 2007).</a:t>
            </a:r>
            <a:endParaRPr lang="en-US" dirty="0"/>
          </a:p>
        </p:txBody>
      </p:sp>
      <p:sp>
        <p:nvSpPr>
          <p:cNvPr id="8" name="Rectangle 7"/>
          <p:cNvSpPr/>
          <p:nvPr/>
        </p:nvSpPr>
        <p:spPr>
          <a:xfrm>
            <a:off x="914400" y="2743200"/>
            <a:ext cx="7620000" cy="1200329"/>
          </a:xfrm>
          <a:prstGeom prst="rect">
            <a:avLst/>
          </a:prstGeom>
        </p:spPr>
        <p:txBody>
          <a:bodyPr wrap="square">
            <a:spAutoFit/>
          </a:bodyPr>
          <a:lstStyle/>
          <a:p>
            <a:pPr>
              <a:buFont typeface="Arial" pitchFamily="34" charset="0"/>
              <a:buChar char="•"/>
            </a:pPr>
            <a:r>
              <a:rPr lang="en-US" dirty="0" smtClean="0"/>
              <a:t>Section 8 of the Occupational Health and Safety Act in Sub-section (1) which states that every employers should provide a safety, healthy and non-risky working environment to their respective employees (Code of practice 2007). </a:t>
            </a:r>
            <a:endParaRPr lang="en-US" dirty="0"/>
          </a:p>
        </p:txBody>
      </p:sp>
      <p:sp>
        <p:nvSpPr>
          <p:cNvPr id="9" name="Rectangle 8"/>
          <p:cNvSpPr/>
          <p:nvPr/>
        </p:nvSpPr>
        <p:spPr>
          <a:xfrm>
            <a:off x="914400" y="4038600"/>
            <a:ext cx="7772399" cy="923330"/>
          </a:xfrm>
          <a:prstGeom prst="rect">
            <a:avLst/>
          </a:prstGeom>
        </p:spPr>
        <p:txBody>
          <a:bodyPr wrap="square">
            <a:spAutoFit/>
          </a:bodyPr>
          <a:lstStyle/>
          <a:p>
            <a:pPr>
              <a:buFont typeface="Arial" pitchFamily="34" charset="0"/>
              <a:buChar char="•"/>
            </a:pPr>
            <a:r>
              <a:rPr lang="en-US" dirty="0" smtClean="0"/>
              <a:t>R13(2) under Construction Regulation 2003 clearly states that all employers in building sites should not permit their respective employees to work under unsupported roof (Code of practice 2007). </a:t>
            </a:r>
            <a:endParaRPr lang="en-US" dirty="0"/>
          </a:p>
        </p:txBody>
      </p:sp>
      <p:sp>
        <p:nvSpPr>
          <p:cNvPr id="11" name="Rectangle 10"/>
          <p:cNvSpPr/>
          <p:nvPr/>
        </p:nvSpPr>
        <p:spPr>
          <a:xfrm>
            <a:off x="914400" y="5029200"/>
            <a:ext cx="7239000" cy="923330"/>
          </a:xfrm>
          <a:prstGeom prst="rect">
            <a:avLst/>
          </a:prstGeom>
        </p:spPr>
        <p:txBody>
          <a:bodyPr wrap="square">
            <a:spAutoFit/>
          </a:bodyPr>
          <a:lstStyle/>
          <a:p>
            <a:pPr>
              <a:buFont typeface="Arial" pitchFamily="34" charset="0"/>
              <a:buChar char="•"/>
            </a:pPr>
            <a:r>
              <a:rPr lang="en-US" dirty="0" smtClean="0"/>
              <a:t>The Department of Labour- inspection and Enforcement Department administrate the Act and the Regulation (Code of practice 2007).</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5</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Relevant legislation</a:t>
            </a:r>
            <a:r>
              <a:rPr lang="en-US" sz="3600" b="1" dirty="0" smtClean="0">
                <a:ln w="50800"/>
                <a:solidFill>
                  <a:schemeClr val="bg1">
                    <a:shade val="50000"/>
                  </a:schemeClr>
                </a:solidFill>
              </a:rPr>
              <a:t> </a:t>
            </a:r>
            <a:endParaRPr lang="en-US" sz="3600" b="1" dirty="0">
              <a:ln w="50800"/>
              <a:solidFill>
                <a:schemeClr val="bg1">
                  <a:shade val="50000"/>
                </a:schemeClr>
              </a:solidFill>
            </a:endParaRPr>
          </a:p>
        </p:txBody>
      </p:sp>
      <p:sp>
        <p:nvSpPr>
          <p:cNvPr id="11" name="Rectangle 10"/>
          <p:cNvSpPr/>
          <p:nvPr/>
        </p:nvSpPr>
        <p:spPr>
          <a:xfrm>
            <a:off x="533400" y="1219200"/>
            <a:ext cx="8305800" cy="461665"/>
          </a:xfrm>
          <a:prstGeom prst="rect">
            <a:avLst/>
          </a:prstGeom>
        </p:spPr>
        <p:txBody>
          <a:bodyPr wrap="square">
            <a:spAutoFit/>
          </a:bodyPr>
          <a:lstStyle/>
          <a:p>
            <a:r>
              <a:rPr lang="en-US" sz="2400" dirty="0" smtClean="0"/>
              <a:t>Specific requirements in the Construction Regulations</a:t>
            </a:r>
            <a:endParaRPr lang="en-US" sz="2400" dirty="0"/>
          </a:p>
        </p:txBody>
      </p:sp>
      <p:sp>
        <p:nvSpPr>
          <p:cNvPr id="2049" name="Rectangle 1"/>
          <p:cNvSpPr>
            <a:spLocks noChangeArrowheads="1"/>
          </p:cNvSpPr>
          <p:nvPr/>
        </p:nvSpPr>
        <p:spPr bwMode="auto">
          <a:xfrm rot="10800000" flipV="1">
            <a:off x="533400" y="1600200"/>
            <a:ext cx="8458201" cy="138499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effectLst/>
                <a:ea typeface="Times New Roman" pitchFamily="18" charset="0"/>
                <a:cs typeface="Arial" pitchFamily="34" charset="0"/>
              </a:rPr>
              <a:t>Regulation 11 Sub-section (2) states that the stability of the ground or working site should be evaluated before excavation starts (Code of practice 2007).</a:t>
            </a:r>
            <a:endParaRPr kumimoji="0" lang="en-US"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cs typeface="Arial" pitchFamily="34" charset="0"/>
            </a:endParaRPr>
          </a:p>
        </p:txBody>
      </p:sp>
      <p:sp>
        <p:nvSpPr>
          <p:cNvPr id="12" name="Rectangle 11"/>
          <p:cNvSpPr/>
          <p:nvPr/>
        </p:nvSpPr>
        <p:spPr>
          <a:xfrm>
            <a:off x="533400" y="2743200"/>
            <a:ext cx="8077200" cy="923330"/>
          </a:xfrm>
          <a:prstGeom prst="rect">
            <a:avLst/>
          </a:prstGeom>
        </p:spPr>
        <p:txBody>
          <a:bodyPr wrap="square">
            <a:spAutoFit/>
          </a:bodyPr>
          <a:lstStyle/>
          <a:p>
            <a:pPr>
              <a:buFont typeface="Arial" pitchFamily="34" charset="0"/>
              <a:buChar char="•"/>
            </a:pPr>
            <a:r>
              <a:rPr lang="en-US" dirty="0" smtClean="0"/>
              <a:t>Regulation 11 Sub-section (3)(a) states that precautions should be taken to avoid employees from being trapped or buried by unstable falling ground</a:t>
            </a:r>
            <a:r>
              <a:rPr lang="en-US" dirty="0" smtClean="0">
                <a:ea typeface="Times New Roman" pitchFamily="18" charset="0"/>
                <a:cs typeface="Arial" pitchFamily="34" charset="0"/>
              </a:rPr>
              <a:t> (Code of practice 2007).</a:t>
            </a:r>
            <a:r>
              <a:rPr lang="en-US" dirty="0" smtClean="0"/>
              <a:t> </a:t>
            </a:r>
            <a:endParaRPr lang="en-US" dirty="0"/>
          </a:p>
        </p:txBody>
      </p:sp>
      <p:sp>
        <p:nvSpPr>
          <p:cNvPr id="2050" name="Rectangle 2"/>
          <p:cNvSpPr>
            <a:spLocks noChangeArrowheads="1"/>
          </p:cNvSpPr>
          <p:nvPr/>
        </p:nvSpPr>
        <p:spPr bwMode="auto">
          <a:xfrm>
            <a:off x="533400" y="3505200"/>
            <a:ext cx="8229600" cy="138499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effectLst/>
                <a:ea typeface="Times New Roman" pitchFamily="18" charset="0"/>
                <a:cs typeface="Arial" pitchFamily="34" charset="0"/>
              </a:rPr>
              <a:t>Regulation 11 Sub-section (3)(l) states that in all excavations where people work, the warning signs should be positioned adjacent to each excavation (Code of practice 2007).</a:t>
            </a:r>
            <a:endParaRPr kumimoji="0" lang="en-US"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cs typeface="Arial" pitchFamily="34" charset="0"/>
            </a:endParaRPr>
          </a:p>
        </p:txBody>
      </p:sp>
      <p:sp>
        <p:nvSpPr>
          <p:cNvPr id="2051" name="Rectangle 3"/>
          <p:cNvSpPr>
            <a:spLocks noChangeArrowheads="1"/>
          </p:cNvSpPr>
          <p:nvPr/>
        </p:nvSpPr>
        <p:spPr bwMode="auto">
          <a:xfrm>
            <a:off x="533400" y="4572000"/>
            <a:ext cx="8077200" cy="138499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effectLst/>
                <a:ea typeface="Times New Roman" pitchFamily="18" charset="0"/>
                <a:cs typeface="Arial" pitchFamily="34" charset="0"/>
              </a:rPr>
              <a:t>Regulation 5 of the General Safety Regulations [R11(3)(j)] requires air in any working site to be tested and evaluated by a competent person to certify the safety during time of work (Code of practice 2007).</a:t>
            </a:r>
            <a:endParaRPr kumimoji="0" lang="en-US"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effectLst/>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6</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Personnel</a:t>
            </a:r>
            <a:endParaRPr lang="en-US" sz="3600" b="1" dirty="0">
              <a:ln w="50800"/>
              <a:solidFill>
                <a:schemeClr val="bg1">
                  <a:shade val="50000"/>
                </a:schemeClr>
              </a:solidFill>
            </a:endParaRPr>
          </a:p>
        </p:txBody>
      </p:sp>
      <p:sp>
        <p:nvSpPr>
          <p:cNvPr id="5" name="Rectangle 4"/>
          <p:cNvSpPr/>
          <p:nvPr/>
        </p:nvSpPr>
        <p:spPr>
          <a:xfrm>
            <a:off x="381000" y="1143000"/>
            <a:ext cx="5700600" cy="461665"/>
          </a:xfrm>
          <a:prstGeom prst="rect">
            <a:avLst/>
          </a:prstGeom>
        </p:spPr>
        <p:txBody>
          <a:bodyPr wrap="none">
            <a:spAutoFit/>
          </a:bodyPr>
          <a:lstStyle/>
          <a:p>
            <a:r>
              <a:rPr lang="en-US" sz="2400" dirty="0" smtClean="0"/>
              <a:t>Duties of employers towards personnel</a:t>
            </a:r>
            <a:endParaRPr lang="en-US" sz="2400" dirty="0"/>
          </a:p>
        </p:txBody>
      </p:sp>
      <p:sp>
        <p:nvSpPr>
          <p:cNvPr id="7" name="Rectangle 6"/>
          <p:cNvSpPr/>
          <p:nvPr/>
        </p:nvSpPr>
        <p:spPr>
          <a:xfrm>
            <a:off x="685800" y="1752600"/>
            <a:ext cx="8153400" cy="646331"/>
          </a:xfrm>
          <a:prstGeom prst="rect">
            <a:avLst/>
          </a:prstGeom>
        </p:spPr>
        <p:txBody>
          <a:bodyPr wrap="square">
            <a:spAutoFit/>
          </a:bodyPr>
          <a:lstStyle/>
          <a:p>
            <a:pPr>
              <a:buFont typeface="Arial" pitchFamily="34" charset="0"/>
              <a:buChar char="•"/>
            </a:pPr>
            <a:r>
              <a:rPr lang="en-US" dirty="0" smtClean="0"/>
              <a:t>All employers should know, understand and comply with the relevant legislations.</a:t>
            </a:r>
            <a:endParaRPr lang="en-US" dirty="0"/>
          </a:p>
        </p:txBody>
      </p:sp>
      <p:sp>
        <p:nvSpPr>
          <p:cNvPr id="8" name="TextBox 7"/>
          <p:cNvSpPr txBox="1"/>
          <p:nvPr/>
        </p:nvSpPr>
        <p:spPr>
          <a:xfrm>
            <a:off x="685800" y="2438400"/>
            <a:ext cx="2667000" cy="369332"/>
          </a:xfrm>
          <a:prstGeom prst="rect">
            <a:avLst/>
          </a:prstGeom>
          <a:noFill/>
        </p:spPr>
        <p:txBody>
          <a:bodyPr wrap="square" rtlCol="0">
            <a:spAutoFit/>
          </a:bodyPr>
          <a:lstStyle/>
          <a:p>
            <a:r>
              <a:rPr lang="en-US" dirty="0" smtClean="0"/>
              <a:t>Duties include:</a:t>
            </a:r>
            <a:endParaRPr lang="en-US" dirty="0"/>
          </a:p>
        </p:txBody>
      </p:sp>
      <p:sp>
        <p:nvSpPr>
          <p:cNvPr id="9" name="Rectangle 8"/>
          <p:cNvSpPr/>
          <p:nvPr/>
        </p:nvSpPr>
        <p:spPr>
          <a:xfrm>
            <a:off x="1600200" y="2895600"/>
            <a:ext cx="2722220" cy="1200329"/>
          </a:xfrm>
          <a:prstGeom prst="rect">
            <a:avLst/>
          </a:prstGeom>
        </p:spPr>
        <p:txBody>
          <a:bodyPr wrap="none">
            <a:spAutoFit/>
          </a:bodyPr>
          <a:lstStyle/>
          <a:p>
            <a:pPr>
              <a:buFont typeface="Arial" pitchFamily="34" charset="0"/>
              <a:buChar char="•"/>
            </a:pPr>
            <a:r>
              <a:rPr lang="en-US" dirty="0" smtClean="0"/>
              <a:t>Qualifications</a:t>
            </a:r>
          </a:p>
          <a:p>
            <a:pPr>
              <a:buFont typeface="Arial" pitchFamily="34" charset="0"/>
              <a:buChar char="•"/>
            </a:pPr>
            <a:r>
              <a:rPr lang="en-US" dirty="0" smtClean="0"/>
              <a:t>Trainings </a:t>
            </a:r>
          </a:p>
          <a:p>
            <a:pPr>
              <a:buFont typeface="Arial" pitchFamily="34" charset="0"/>
              <a:buChar char="•"/>
            </a:pPr>
            <a:r>
              <a:rPr lang="en-US" dirty="0" smtClean="0"/>
              <a:t>Relevant experience </a:t>
            </a:r>
          </a:p>
          <a:p>
            <a:pPr>
              <a:buFont typeface="Arial" pitchFamily="34" charset="0"/>
              <a:buChar char="•"/>
            </a:pPr>
            <a:r>
              <a:rPr lang="en-US" dirty="0" smtClean="0"/>
              <a:t>Protective equipments </a:t>
            </a:r>
            <a:endParaRPr lang="en-US" dirty="0"/>
          </a:p>
        </p:txBody>
      </p:sp>
      <p:sp>
        <p:nvSpPr>
          <p:cNvPr id="10" name="Rectangle 9"/>
          <p:cNvSpPr/>
          <p:nvPr/>
        </p:nvSpPr>
        <p:spPr>
          <a:xfrm>
            <a:off x="609600" y="4343400"/>
            <a:ext cx="8077200" cy="923330"/>
          </a:xfrm>
          <a:prstGeom prst="rect">
            <a:avLst/>
          </a:prstGeom>
        </p:spPr>
        <p:txBody>
          <a:bodyPr wrap="square">
            <a:spAutoFit/>
          </a:bodyPr>
          <a:lstStyle/>
          <a:p>
            <a:pPr>
              <a:buFont typeface="Arial" pitchFamily="34" charset="0"/>
              <a:buChar char="•"/>
            </a:pPr>
            <a:r>
              <a:rPr lang="en-US" dirty="0" smtClean="0"/>
              <a:t>Employer should ensure that all job activities are covered by insurance and all injuries are covered by the Occupational Injuries and Diseases Act, 1993 (Act 130 of 1993) (Code of practice 2007).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7</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Personnel</a:t>
            </a:r>
            <a:endParaRPr lang="en-US" sz="3600" b="1" dirty="0">
              <a:ln w="50800"/>
              <a:solidFill>
                <a:schemeClr val="bg1">
                  <a:shade val="50000"/>
                </a:schemeClr>
              </a:solidFill>
            </a:endParaRPr>
          </a:p>
        </p:txBody>
      </p:sp>
      <p:sp>
        <p:nvSpPr>
          <p:cNvPr id="11" name="Rectangle 10"/>
          <p:cNvSpPr/>
          <p:nvPr/>
        </p:nvSpPr>
        <p:spPr>
          <a:xfrm>
            <a:off x="457200" y="1143000"/>
            <a:ext cx="6781800" cy="461665"/>
          </a:xfrm>
          <a:prstGeom prst="rect">
            <a:avLst/>
          </a:prstGeom>
        </p:spPr>
        <p:txBody>
          <a:bodyPr wrap="square">
            <a:spAutoFit/>
          </a:bodyPr>
          <a:lstStyle/>
          <a:p>
            <a:r>
              <a:rPr lang="en-US" sz="2400" dirty="0" smtClean="0"/>
              <a:t>Duties of personnel towards the employers</a:t>
            </a:r>
            <a:endParaRPr lang="en-US" sz="2400" dirty="0"/>
          </a:p>
        </p:txBody>
      </p:sp>
      <p:sp>
        <p:nvSpPr>
          <p:cNvPr id="12" name="TextBox 11"/>
          <p:cNvSpPr txBox="1"/>
          <p:nvPr/>
        </p:nvSpPr>
        <p:spPr>
          <a:xfrm>
            <a:off x="762000" y="1828800"/>
            <a:ext cx="2286000" cy="369332"/>
          </a:xfrm>
          <a:prstGeom prst="rect">
            <a:avLst/>
          </a:prstGeom>
          <a:noFill/>
        </p:spPr>
        <p:txBody>
          <a:bodyPr wrap="square" rtlCol="0">
            <a:spAutoFit/>
          </a:bodyPr>
          <a:lstStyle/>
          <a:p>
            <a:r>
              <a:rPr lang="en-US" dirty="0" smtClean="0"/>
              <a:t>Duties include:</a:t>
            </a:r>
            <a:endParaRPr lang="en-US" dirty="0"/>
          </a:p>
        </p:txBody>
      </p:sp>
      <p:sp>
        <p:nvSpPr>
          <p:cNvPr id="13" name="Rectangle 12"/>
          <p:cNvSpPr/>
          <p:nvPr/>
        </p:nvSpPr>
        <p:spPr>
          <a:xfrm>
            <a:off x="1752600" y="2286000"/>
            <a:ext cx="5234125" cy="923330"/>
          </a:xfrm>
          <a:prstGeom prst="rect">
            <a:avLst/>
          </a:prstGeom>
        </p:spPr>
        <p:txBody>
          <a:bodyPr wrap="none">
            <a:spAutoFit/>
          </a:bodyPr>
          <a:lstStyle/>
          <a:p>
            <a:pPr>
              <a:buFont typeface="Arial" pitchFamily="34" charset="0"/>
              <a:buChar char="•"/>
            </a:pPr>
            <a:r>
              <a:rPr lang="en-US" dirty="0" smtClean="0"/>
              <a:t>Check their insurance policies</a:t>
            </a:r>
          </a:p>
          <a:p>
            <a:pPr>
              <a:buFont typeface="Arial" pitchFamily="34" charset="0"/>
              <a:buChar char="•"/>
            </a:pPr>
            <a:r>
              <a:rPr lang="en-US" dirty="0" smtClean="0"/>
              <a:t>Report any unsafe conditions </a:t>
            </a:r>
          </a:p>
          <a:p>
            <a:pPr>
              <a:buFont typeface="Arial" pitchFamily="34" charset="0"/>
              <a:buChar char="•"/>
            </a:pPr>
            <a:r>
              <a:rPr lang="en-US" dirty="0" smtClean="0"/>
              <a:t>Refuse working or entering in any unsafe sites</a:t>
            </a:r>
            <a:endParaRPr lang="en-US" dirty="0"/>
          </a:p>
        </p:txBody>
      </p:sp>
      <p:sp>
        <p:nvSpPr>
          <p:cNvPr id="14" name="Rectangle 13"/>
          <p:cNvSpPr/>
          <p:nvPr/>
        </p:nvSpPr>
        <p:spPr>
          <a:xfrm>
            <a:off x="533400" y="3276600"/>
            <a:ext cx="3501280" cy="461665"/>
          </a:xfrm>
          <a:prstGeom prst="rect">
            <a:avLst/>
          </a:prstGeom>
        </p:spPr>
        <p:txBody>
          <a:bodyPr wrap="none">
            <a:spAutoFit/>
          </a:bodyPr>
          <a:lstStyle/>
          <a:p>
            <a:r>
              <a:rPr lang="en-US" sz="2400" dirty="0" smtClean="0"/>
              <a:t>Training of a personnel</a:t>
            </a:r>
            <a:endParaRPr lang="en-US" sz="2400" dirty="0"/>
          </a:p>
        </p:txBody>
      </p:sp>
      <p:sp>
        <p:nvSpPr>
          <p:cNvPr id="15" name="Rectangle 14"/>
          <p:cNvSpPr/>
          <p:nvPr/>
        </p:nvSpPr>
        <p:spPr>
          <a:xfrm>
            <a:off x="1447800" y="4419600"/>
            <a:ext cx="7848600" cy="1754326"/>
          </a:xfrm>
          <a:prstGeom prst="rect">
            <a:avLst/>
          </a:prstGeom>
        </p:spPr>
        <p:txBody>
          <a:bodyPr wrap="square">
            <a:spAutoFit/>
          </a:bodyPr>
          <a:lstStyle/>
          <a:p>
            <a:pPr lvl="0">
              <a:buFont typeface="Arial" pitchFamily="34" charset="0"/>
              <a:buChar char="•"/>
            </a:pPr>
            <a:r>
              <a:rPr lang="en-US" dirty="0" smtClean="0"/>
              <a:t>Legislative requirements</a:t>
            </a:r>
          </a:p>
          <a:p>
            <a:pPr lvl="0">
              <a:buFont typeface="Arial" pitchFamily="34" charset="0"/>
              <a:buChar char="•"/>
            </a:pPr>
            <a:r>
              <a:rPr lang="en-US" dirty="0" smtClean="0"/>
              <a:t>Responsibilities and limits of responsibility</a:t>
            </a:r>
          </a:p>
          <a:p>
            <a:pPr lvl="0">
              <a:buFont typeface="Arial" pitchFamily="34" charset="0"/>
              <a:buChar char="•"/>
            </a:pPr>
            <a:r>
              <a:rPr lang="en-US" dirty="0" smtClean="0"/>
              <a:t>Awareness of potential hazards associate with work in test holes</a:t>
            </a:r>
          </a:p>
          <a:p>
            <a:pPr lvl="0">
              <a:buFont typeface="Arial" pitchFamily="34" charset="0"/>
              <a:buChar char="•"/>
            </a:pPr>
            <a:r>
              <a:rPr lang="en-US" dirty="0" smtClean="0"/>
              <a:t>Recognition of potentially dangerous situations and unstable soil conditions</a:t>
            </a:r>
          </a:p>
          <a:p>
            <a:pPr>
              <a:buFont typeface="Arial" pitchFamily="34" charset="0"/>
              <a:buChar char="•"/>
            </a:pPr>
            <a:r>
              <a:rPr lang="en-US" dirty="0" smtClean="0"/>
              <a:t>Use of safety equipment</a:t>
            </a:r>
            <a:endParaRPr lang="en-US" dirty="0"/>
          </a:p>
        </p:txBody>
      </p:sp>
      <p:sp>
        <p:nvSpPr>
          <p:cNvPr id="16" name="Rectangle 15"/>
          <p:cNvSpPr/>
          <p:nvPr/>
        </p:nvSpPr>
        <p:spPr>
          <a:xfrm>
            <a:off x="914400" y="3886200"/>
            <a:ext cx="5562600" cy="369332"/>
          </a:xfrm>
          <a:prstGeom prst="rect">
            <a:avLst/>
          </a:prstGeom>
        </p:spPr>
        <p:txBody>
          <a:bodyPr wrap="square">
            <a:spAutoFit/>
          </a:bodyPr>
          <a:lstStyle/>
          <a:p>
            <a:r>
              <a:rPr lang="en-US" dirty="0" smtClean="0"/>
              <a:t>Training should include (Code of practice 2007).: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8</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Risk assessment</a:t>
            </a:r>
            <a:endParaRPr lang="en-US" sz="3600" b="1" dirty="0">
              <a:ln w="50800"/>
              <a:solidFill>
                <a:schemeClr val="bg1">
                  <a:shade val="50000"/>
                </a:schemeClr>
              </a:solidFill>
            </a:endParaRPr>
          </a:p>
        </p:txBody>
      </p:sp>
      <p:pic>
        <p:nvPicPr>
          <p:cNvPr id="14337" name="Picture 1" descr="risk assessment"/>
          <p:cNvPicPr>
            <a:picLocks noChangeAspect="1" noChangeArrowheads="1"/>
          </p:cNvPicPr>
          <p:nvPr/>
        </p:nvPicPr>
        <p:blipFill>
          <a:blip r:embed="rId2" cstate="print"/>
          <a:srcRect/>
          <a:stretch>
            <a:fillRect/>
          </a:stretch>
        </p:blipFill>
        <p:spPr bwMode="auto">
          <a:xfrm>
            <a:off x="228600" y="1066800"/>
            <a:ext cx="8383587"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1523B27-82EE-46C9-8A65-49BF6FE2D605}" type="slidenum">
              <a:rPr lang="en-US" smtClean="0"/>
              <a:pPr/>
              <a:t>9</a:t>
            </a:fld>
            <a:endParaRPr lang="en-US"/>
          </a:p>
        </p:txBody>
      </p:sp>
      <p:sp>
        <p:nvSpPr>
          <p:cNvPr id="6" name="TextBox 5"/>
          <p:cNvSpPr txBox="1"/>
          <p:nvPr/>
        </p:nvSpPr>
        <p:spPr>
          <a:xfrm>
            <a:off x="228600" y="228600"/>
            <a:ext cx="8382000" cy="646331"/>
          </a:xfrm>
          <a:prstGeom prst="rect">
            <a:avLst/>
          </a:prstGeom>
          <a:solidFill>
            <a:schemeClr val="bg2">
              <a:lumMod val="40000"/>
              <a:lumOff val="60000"/>
            </a:schemeClr>
          </a:solidFill>
          <a:ln>
            <a:solidFill>
              <a:srgbClr val="00B0F0"/>
            </a:solid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ea typeface="Times New Roman" pitchFamily="18" charset="0"/>
                <a:cs typeface="Arial" pitchFamily="34" charset="0"/>
              </a:rPr>
              <a:t>Typical hazards on sites</a:t>
            </a:r>
            <a:endParaRPr lang="en-US" sz="3600" b="1" dirty="0">
              <a:ln w="50800"/>
              <a:solidFill>
                <a:schemeClr val="bg1">
                  <a:shade val="50000"/>
                </a:schemeClr>
              </a:solidFill>
            </a:endParaRPr>
          </a:p>
        </p:txBody>
      </p:sp>
      <p:sp>
        <p:nvSpPr>
          <p:cNvPr id="5" name="Rectangle 4"/>
          <p:cNvSpPr/>
          <p:nvPr/>
        </p:nvSpPr>
        <p:spPr>
          <a:xfrm>
            <a:off x="533400" y="1219200"/>
            <a:ext cx="3419526" cy="461665"/>
          </a:xfrm>
          <a:prstGeom prst="rect">
            <a:avLst/>
          </a:prstGeom>
        </p:spPr>
        <p:txBody>
          <a:bodyPr wrap="none">
            <a:spAutoFit/>
          </a:bodyPr>
          <a:lstStyle/>
          <a:p>
            <a:r>
              <a:rPr lang="en-US" sz="2400" dirty="0" smtClean="0"/>
              <a:t>Plant and equipments </a:t>
            </a:r>
            <a:endParaRPr lang="en-US" sz="2400" dirty="0"/>
          </a:p>
        </p:txBody>
      </p:sp>
      <p:pic>
        <p:nvPicPr>
          <p:cNvPr id="7" name="Picture 6" descr="New Picture.bmp"/>
          <p:cNvPicPr>
            <a:picLocks noChangeAspect="1"/>
          </p:cNvPicPr>
          <p:nvPr/>
        </p:nvPicPr>
        <p:blipFill>
          <a:blip r:embed="rId2" cstate="print"/>
          <a:stretch>
            <a:fillRect/>
          </a:stretch>
        </p:blipFill>
        <p:spPr>
          <a:xfrm>
            <a:off x="1066800" y="1752600"/>
            <a:ext cx="4333334" cy="4933277"/>
          </a:xfrm>
          <a:prstGeom prst="rect">
            <a:avLst/>
          </a:prstGeom>
        </p:spPr>
      </p:pic>
      <p:pic>
        <p:nvPicPr>
          <p:cNvPr id="8" name="Picture 7" descr="jban24l.jpg.png"/>
          <p:cNvPicPr>
            <a:picLocks noChangeAspect="1"/>
          </p:cNvPicPr>
          <p:nvPr/>
        </p:nvPicPr>
        <p:blipFill>
          <a:blip r:embed="rId3" cstate="print"/>
          <a:stretch>
            <a:fillRect/>
          </a:stretch>
        </p:blipFill>
        <p:spPr>
          <a:xfrm>
            <a:off x="5791200" y="1752600"/>
            <a:ext cx="2724150" cy="3581400"/>
          </a:xfrm>
          <a:prstGeom prst="rect">
            <a:avLst/>
          </a:prstGeom>
        </p:spPr>
      </p:pic>
      <p:sp>
        <p:nvSpPr>
          <p:cNvPr id="9" name="Rectangle 8"/>
          <p:cNvSpPr/>
          <p:nvPr/>
        </p:nvSpPr>
        <p:spPr>
          <a:xfrm>
            <a:off x="5486400" y="6172200"/>
            <a:ext cx="3124200" cy="646331"/>
          </a:xfrm>
          <a:prstGeom prst="rect">
            <a:avLst/>
          </a:prstGeom>
        </p:spPr>
        <p:txBody>
          <a:bodyPr wrap="square">
            <a:spAutoFit/>
          </a:bodyPr>
          <a:lstStyle/>
          <a:p>
            <a:r>
              <a:rPr lang="en-US" sz="1200" dirty="0" smtClean="0"/>
              <a:t>Table1 List of typical equipment and minimum standards (Code of practice 2007).</a:t>
            </a:r>
            <a:endParaRPr lang="en-US" sz="1200" dirty="0"/>
          </a:p>
        </p:txBody>
      </p:sp>
      <p:sp>
        <p:nvSpPr>
          <p:cNvPr id="10" name="TextBox 9"/>
          <p:cNvSpPr txBox="1"/>
          <p:nvPr/>
        </p:nvSpPr>
        <p:spPr>
          <a:xfrm>
            <a:off x="6019800" y="1905000"/>
            <a:ext cx="2133600" cy="369332"/>
          </a:xfrm>
          <a:prstGeom prst="rect">
            <a:avLst/>
          </a:prstGeom>
          <a:noFill/>
        </p:spPr>
        <p:txBody>
          <a:bodyPr wrap="square" rtlCol="0">
            <a:spAutoFit/>
          </a:bodyPr>
          <a:lstStyle/>
          <a:p>
            <a:r>
              <a:rPr lang="en-US" b="1" dirty="0" smtClean="0">
                <a:solidFill>
                  <a:srgbClr val="FF0000"/>
                </a:solidFill>
              </a:rPr>
              <a:t>Be responsible </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823</TotalTime>
  <Words>1331</Words>
  <Application>Microsoft Office PowerPoint</Application>
  <PresentationFormat>On-screen Show (4:3)</PresentationFormat>
  <Paragraphs>169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Chakanya</dc:creator>
  <cp:lastModifiedBy>Chakanya</cp:lastModifiedBy>
  <cp:revision>120</cp:revision>
  <dcterms:created xsi:type="dcterms:W3CDTF">2012-02-20T06:30:43Z</dcterms:created>
  <dcterms:modified xsi:type="dcterms:W3CDTF">2012-02-23T07:30:18Z</dcterms:modified>
</cp:coreProperties>
</file>