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F9FE267-6CE9-4C28-AFCA-2640B4156AE2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E2DFBF-9ACC-4D6A-92BF-F5EE73779843}" type="slidenum">
              <a:rPr lang="en-ZA" smtClean="0"/>
              <a:t>‹#›</a:t>
            </a:fld>
            <a:endParaRPr lang="en-Z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FE267-6CE9-4C28-AFCA-2640B4156AE2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2DFBF-9ACC-4D6A-92BF-F5EE7377984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FE267-6CE9-4C28-AFCA-2640B4156AE2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2DFBF-9ACC-4D6A-92BF-F5EE7377984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FE267-6CE9-4C28-AFCA-2640B4156AE2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2DFBF-9ACC-4D6A-92BF-F5EE7377984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F9FE267-6CE9-4C28-AFCA-2640B4156AE2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E2DFBF-9ACC-4D6A-92BF-F5EE73779843}" type="slidenum">
              <a:rPr lang="en-ZA" smtClean="0"/>
              <a:t>‹#›</a:t>
            </a:fld>
            <a:endParaRPr lang="en-Z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FE267-6CE9-4C28-AFCA-2640B4156AE2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FE2DFBF-9ACC-4D6A-92BF-F5EE73779843}" type="slidenum">
              <a:rPr lang="en-ZA" smtClean="0"/>
              <a:t>‹#›</a:t>
            </a:fld>
            <a:endParaRPr lang="en-ZA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FE267-6CE9-4C28-AFCA-2640B4156AE2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FE2DFBF-9ACC-4D6A-92BF-F5EE7377984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FE267-6CE9-4C28-AFCA-2640B4156AE2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2DFBF-9ACC-4D6A-92BF-F5EE73779843}" type="slidenum">
              <a:rPr lang="en-ZA" smtClean="0"/>
              <a:t>‹#›</a:t>
            </a:fld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FE267-6CE9-4C28-AFCA-2640B4156AE2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2DFBF-9ACC-4D6A-92BF-F5EE7377984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F9FE267-6CE9-4C28-AFCA-2640B4156AE2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E2DFBF-9ACC-4D6A-92BF-F5EE73779843}" type="slidenum">
              <a:rPr lang="en-ZA" smtClean="0"/>
              <a:t>‹#›</a:t>
            </a:fld>
            <a:endParaRPr lang="en-Z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F9FE267-6CE9-4C28-AFCA-2640B4156AE2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E2DFBF-9ACC-4D6A-92BF-F5EE73779843}" type="slidenum">
              <a:rPr lang="en-ZA" smtClean="0"/>
              <a:t>‹#›</a:t>
            </a:fld>
            <a:endParaRPr lang="en-Z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F9FE267-6CE9-4C28-AFCA-2640B4156AE2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FE2DFBF-9ACC-4D6A-92BF-F5EE73779843}" type="slidenum">
              <a:rPr lang="en-ZA" smtClean="0"/>
              <a:t>‹#›</a:t>
            </a:fld>
            <a:endParaRPr lang="en-Z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>
                <a:cs typeface="Times New Roman" pitchFamily="18" charset="0"/>
              </a:rPr>
              <a:t>Monod equation</a:t>
            </a:r>
            <a:endParaRPr lang="en-ZA" dirty="0"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356992"/>
            <a:ext cx="8784976" cy="2049760"/>
          </a:xfrm>
        </p:spPr>
        <p:txBody>
          <a:bodyPr>
            <a:normAutofit/>
          </a:bodyPr>
          <a:lstStyle/>
          <a:p>
            <a:r>
              <a:rPr lang="en-ZA" dirty="0" smtClean="0"/>
              <a:t>Monod </a:t>
            </a:r>
            <a:r>
              <a:rPr lang="en-ZA" dirty="0"/>
              <a:t>equation is a kinetic model which describes microbial growth as a functional relationship between the specific growth rate and an essential substrate concentration.</a:t>
            </a:r>
          </a:p>
          <a:p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6021288"/>
            <a:ext cx="3816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dirty="0" smtClean="0"/>
              <a:t>		(Liu 2006)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val="130775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800" dirty="0" smtClean="0"/>
              <a:t>Monod equation</a:t>
            </a:r>
            <a:endParaRPr lang="en-ZA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ZA" sz="35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35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1</m:t>
                          </m:r>
                        </m:num>
                        <m:den>
                          <m:r>
                            <a:rPr lang="en-ZA" sz="35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𝐵</m:t>
                          </m:r>
                        </m:den>
                      </m:f>
                      <m:r>
                        <a:rPr lang="en-ZA" sz="35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×</m:t>
                      </m:r>
                      <m:f>
                        <m:fPr>
                          <m:ctrlPr>
                            <a:rPr lang="en-ZA" sz="3500" i="1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35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𝑑𝐵</m:t>
                          </m:r>
                        </m:num>
                        <m:den>
                          <m:r>
                            <a:rPr lang="en-ZA" sz="35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𝑑𝑡</m:t>
                          </m:r>
                        </m:den>
                      </m:f>
                      <m:r>
                        <a:rPr lang="en-ZA" sz="35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ZA" sz="35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𝜇</m:t>
                      </m:r>
                      <m:r>
                        <a:rPr lang="en-ZA" sz="35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sSub>
                        <m:sSubPr>
                          <m:ctrlPr>
                            <a:rPr lang="en-ZA" sz="3500" i="1"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ZA" sz="35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𝜇</m:t>
                          </m:r>
                        </m:e>
                        <m:sub>
                          <m:r>
                            <a:rPr lang="en-ZA" sz="35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𝑚𝑎𝑥</m:t>
                          </m:r>
                        </m:sub>
                      </m:sSub>
                      <m:r>
                        <a:rPr lang="en-ZA" sz="35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×</m:t>
                      </m:r>
                      <m:f>
                        <m:fPr>
                          <m:ctrlPr>
                            <a:rPr lang="en-ZA" sz="3500" i="1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35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𝑆</m:t>
                          </m:r>
                        </m:num>
                        <m:den>
                          <m:d>
                            <m:dPr>
                              <m:ctrlPr>
                                <a:rPr lang="en-ZA" sz="3500" i="1">
                                  <a:effectLst/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ZA" sz="3500" i="1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ZA" sz="35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ZA" sz="35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ZA" sz="35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+</m:t>
                              </m:r>
                              <m:r>
                                <a:rPr lang="en-ZA" sz="35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𝑆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ZA" sz="3500" dirty="0" smtClean="0"/>
              </a:p>
              <a:p>
                <a:pPr marL="0" indent="0">
                  <a:buNone/>
                </a:pPr>
                <a:r>
                  <a:rPr lang="en-ZA" sz="2800" dirty="0">
                    <a:latin typeface="Times New Roman" pitchFamily="18" charset="0"/>
                    <a:cs typeface="Times New Roman" pitchFamily="18" charset="0"/>
                  </a:rPr>
                  <a:t>Where: </a:t>
                </a:r>
                <a:endParaRPr lang="en-ZA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ZA" sz="2800" dirty="0" smtClean="0">
                    <a:latin typeface="Times New Roman" pitchFamily="18" charset="0"/>
                    <a:cs typeface="Times New Roman" pitchFamily="18" charset="0"/>
                  </a:rPr>
                  <a:t>B </a:t>
                </a:r>
                <a:r>
                  <a:rPr lang="en-ZA" sz="28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ZA" sz="2800" dirty="0" smtClean="0">
                    <a:latin typeface="Times New Roman" pitchFamily="18" charset="0"/>
                    <a:cs typeface="Times New Roman" pitchFamily="18" charset="0"/>
                  </a:rPr>
                  <a:t>concentration </a:t>
                </a:r>
                <a:r>
                  <a:rPr lang="en-ZA" sz="2800" dirty="0">
                    <a:latin typeface="Times New Roman" pitchFamily="18" charset="0"/>
                    <a:cs typeface="Times New Roman" pitchFamily="18" charset="0"/>
                  </a:rPr>
                  <a:t>of bacteria degrading the </a:t>
                </a:r>
                <a:r>
                  <a:rPr lang="en-ZA" sz="2800" dirty="0" smtClean="0">
                    <a:latin typeface="Times New Roman" pitchFamily="18" charset="0"/>
                    <a:cs typeface="Times New Roman" pitchFamily="18" charset="0"/>
                  </a:rPr>
                  <a:t>substrate.</a:t>
                </a:r>
              </a:p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en-ZA" sz="2800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µ = Specific growth rate of bacteria</a:t>
                </a:r>
                <a:endParaRPr lang="en-ZA" sz="2800" dirty="0"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en-ZA" sz="2800" dirty="0" smtClean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µ</a:t>
                </a:r>
                <a:r>
                  <a:rPr lang="en-ZA" sz="2800" baseline="-25000" dirty="0" smtClean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max</a:t>
                </a:r>
                <a:r>
                  <a:rPr lang="en-ZA" sz="2800" dirty="0" smtClean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 </a:t>
                </a:r>
                <a:r>
                  <a:rPr lang="en-ZA" sz="2800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= Maximum value of specific growth rate</a:t>
                </a:r>
                <a:endParaRPr lang="en-ZA" sz="2800" dirty="0"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en-ZA" sz="2800" dirty="0" smtClean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S </a:t>
                </a:r>
                <a:r>
                  <a:rPr lang="en-ZA" sz="2800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= Concentration of limiting substrate or nutrients</a:t>
                </a:r>
                <a:endParaRPr lang="en-ZA" sz="2800" dirty="0"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en-ZA" sz="2800" dirty="0" smtClean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K</a:t>
                </a:r>
                <a:r>
                  <a:rPr lang="en-ZA" sz="2800" baseline="-25000" dirty="0" smtClean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s </a:t>
                </a:r>
                <a:r>
                  <a:rPr lang="en-ZA" sz="2800" dirty="0" smtClean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 </a:t>
                </a:r>
                <a:r>
                  <a:rPr lang="en-ZA" sz="2800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= Saturation constant, equal to the concentration of substrate giving growth rate of µ</a:t>
                </a:r>
                <a:r>
                  <a:rPr lang="en-ZA" sz="2800" baseline="-25000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max</a:t>
                </a:r>
                <a:endParaRPr lang="en-ZA" sz="2800" dirty="0"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Z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940152" y="616530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dirty="0" smtClean="0"/>
              <a:t>	(</a:t>
            </a:r>
            <a:r>
              <a:rPr lang="en-ZA" sz="1200" dirty="0"/>
              <a:t>OECD 1995</a:t>
            </a:r>
            <a:r>
              <a:rPr lang="en-ZA" sz="1200" dirty="0" smtClean="0"/>
              <a:t>)</a:t>
            </a:r>
            <a:endParaRPr lang="en-ZA" sz="1200" dirty="0"/>
          </a:p>
          <a:p>
            <a:r>
              <a:rPr lang="en-ZA" sz="1200" dirty="0" smtClean="0"/>
              <a:t> 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val="37439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800" dirty="0" smtClean="0"/>
              <a:t>Application and importance</a:t>
            </a:r>
            <a:endParaRPr lang="en-ZA" sz="4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29" y="1700807"/>
            <a:ext cx="4792363" cy="3600400"/>
          </a:xfrm>
        </p:spPr>
      </p:pic>
      <p:sp>
        <p:nvSpPr>
          <p:cNvPr id="6" name="Rectangle 5"/>
          <p:cNvSpPr/>
          <p:nvPr/>
        </p:nvSpPr>
        <p:spPr>
          <a:xfrm>
            <a:off x="683568" y="5291692"/>
            <a:ext cx="44135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400" dirty="0"/>
              <a:t>Figure 1</a:t>
            </a:r>
            <a:r>
              <a:rPr lang="en-ZA" sz="1400" dirty="0" smtClean="0"/>
              <a:t> </a:t>
            </a:r>
            <a:r>
              <a:rPr lang="en-ZA" sz="1400" dirty="0"/>
              <a:t>is a graphic representation of Monod’s </a:t>
            </a:r>
            <a:r>
              <a:rPr lang="en-ZA" sz="1400" dirty="0" smtClean="0"/>
              <a:t>equation </a:t>
            </a:r>
            <a:r>
              <a:rPr lang="de-DE" sz="1400" dirty="0" smtClean="0"/>
              <a:t>(Von Sperling and De Lemos Chernicharo 2005).</a:t>
            </a:r>
            <a:endParaRPr lang="en-ZA" sz="1400" dirty="0"/>
          </a:p>
        </p:txBody>
      </p:sp>
      <p:sp>
        <p:nvSpPr>
          <p:cNvPr id="7" name="Rectangle 6"/>
          <p:cNvSpPr/>
          <p:nvPr/>
        </p:nvSpPr>
        <p:spPr>
          <a:xfrm>
            <a:off x="5471592" y="1916832"/>
            <a:ext cx="3348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/>
              <a:t>If the concentration of S is reduced, the population growth rate will decrease. If concentration of S increases to a specific limit where growth rate is maximum, then S is no longer regarded as a limiting factor.</a:t>
            </a:r>
          </a:p>
        </p:txBody>
      </p:sp>
      <p:sp>
        <p:nvSpPr>
          <p:cNvPr id="8" name="Rectangle 7"/>
          <p:cNvSpPr/>
          <p:nvPr/>
        </p:nvSpPr>
        <p:spPr>
          <a:xfrm>
            <a:off x="5471592" y="4264320"/>
            <a:ext cx="33488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/>
              <a:t>When Ks = S the term S/(Ks + S) becomes half (1/2) and the growth rate becomes equal to ½ maximum rate. </a:t>
            </a:r>
          </a:p>
        </p:txBody>
      </p:sp>
      <p:sp>
        <p:nvSpPr>
          <p:cNvPr id="9" name="Rectangle 8"/>
          <p:cNvSpPr/>
          <p:nvPr/>
        </p:nvSpPr>
        <p:spPr>
          <a:xfrm>
            <a:off x="3070385" y="6021584"/>
            <a:ext cx="56224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/>
              <a:t>(Von Sperling and De Lemos Chernicharo 2005).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val="372722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800" dirty="0" smtClean="0"/>
              <a:t>Application and importance</a:t>
            </a:r>
            <a:endParaRPr lang="en-ZA" sz="4800" dirty="0"/>
          </a:p>
        </p:txBody>
      </p:sp>
      <p:sp>
        <p:nvSpPr>
          <p:cNvPr id="9" name="Rectangle 8"/>
          <p:cNvSpPr/>
          <p:nvPr/>
        </p:nvSpPr>
        <p:spPr>
          <a:xfrm>
            <a:off x="1157559" y="3643283"/>
            <a:ext cx="72824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/>
              <a:t>The aim of Monod was to establish that bacterial growth rate was a function of the substrate concentration increase to a certain level where the rate of growth becomes constant with increased substrate concentrations.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93121" y="2276872"/>
            <a:ext cx="72824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/>
              <a:t>In sewage treatment, the limiting substrate is usually organic carbon </a:t>
            </a:r>
            <a:r>
              <a:rPr lang="en-ZA" dirty="0" smtClean="0"/>
              <a:t>and </a:t>
            </a:r>
            <a:r>
              <a:rPr lang="en-ZA" dirty="0"/>
              <a:t>K is inversely proportional to the growth rate </a:t>
            </a:r>
          </a:p>
          <a:p>
            <a:endParaRPr lang="en-ZA" dirty="0"/>
          </a:p>
        </p:txBody>
      </p:sp>
      <p:sp>
        <p:nvSpPr>
          <p:cNvPr id="12" name="Rectangle 11"/>
          <p:cNvSpPr/>
          <p:nvPr/>
        </p:nvSpPr>
        <p:spPr>
          <a:xfrm>
            <a:off x="905419" y="6021584"/>
            <a:ext cx="56224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/>
              <a:t>(Von Sperling and De Lemos Chernicharo 2005).</a:t>
            </a:r>
            <a:endParaRPr lang="en-ZA" sz="1200" dirty="0"/>
          </a:p>
        </p:txBody>
      </p:sp>
      <p:sp>
        <p:nvSpPr>
          <p:cNvPr id="13" name="Rectangle 12"/>
          <p:cNvSpPr/>
          <p:nvPr/>
        </p:nvSpPr>
        <p:spPr>
          <a:xfrm>
            <a:off x="6228184" y="6046888"/>
            <a:ext cx="14483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200" dirty="0" smtClean="0"/>
              <a:t>(</a:t>
            </a:r>
            <a:r>
              <a:rPr lang="en-ZA" sz="1200" dirty="0" err="1" smtClean="0"/>
              <a:t>Mckenney</a:t>
            </a:r>
            <a:r>
              <a:rPr lang="en-ZA" sz="1200" dirty="0" smtClean="0"/>
              <a:t> 2004).</a:t>
            </a:r>
            <a:endParaRPr lang="en-ZA" sz="1200" dirty="0"/>
          </a:p>
        </p:txBody>
      </p:sp>
      <p:sp>
        <p:nvSpPr>
          <p:cNvPr id="15" name="Rectangle 14"/>
          <p:cNvSpPr/>
          <p:nvPr/>
        </p:nvSpPr>
        <p:spPr>
          <a:xfrm>
            <a:off x="1178017" y="2996952"/>
            <a:ext cx="72824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 smtClean="0"/>
              <a:t>To obtain high substrate removal, the K value of substrate has to be low.</a:t>
            </a:r>
            <a:endParaRPr lang="en-ZA" dirty="0"/>
          </a:p>
        </p:txBody>
      </p:sp>
      <p:sp>
        <p:nvSpPr>
          <p:cNvPr id="16" name="Rectangle 15"/>
          <p:cNvSpPr/>
          <p:nvPr/>
        </p:nvSpPr>
        <p:spPr>
          <a:xfrm>
            <a:off x="1178017" y="1630541"/>
            <a:ext cx="72824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 smtClean="0"/>
              <a:t>Monod equation is </a:t>
            </a:r>
            <a:r>
              <a:rPr lang="en-ZA" dirty="0"/>
              <a:t>used to determine the amount of </a:t>
            </a:r>
            <a:r>
              <a:rPr lang="en-ZA" dirty="0" smtClean="0"/>
              <a:t>substrate </a:t>
            </a:r>
            <a:r>
              <a:rPr lang="en-ZA" dirty="0"/>
              <a:t>removal in sewage </a:t>
            </a:r>
            <a:r>
              <a:rPr lang="en-ZA" dirty="0" smtClean="0"/>
              <a:t>treatment.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6399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References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ZA" sz="2000" dirty="0" smtClean="0"/>
              <a:t>Liu</a:t>
            </a:r>
            <a:r>
              <a:rPr lang="en-ZA" sz="2000" dirty="0"/>
              <a:t>, Y. (2006). Biochemical Engineering Journal: A </a:t>
            </a:r>
            <a:r>
              <a:rPr lang="en-ZA" sz="2000" dirty="0" smtClean="0"/>
              <a:t>simple thermodynamic </a:t>
            </a:r>
            <a:r>
              <a:rPr lang="en-ZA" sz="2000" dirty="0"/>
              <a:t>approach for derivation of a general </a:t>
            </a:r>
            <a:r>
              <a:rPr lang="en-ZA" sz="2000" dirty="0" smtClean="0"/>
              <a:t>Monod equation </a:t>
            </a:r>
            <a:r>
              <a:rPr lang="en-ZA" sz="2000" dirty="0"/>
              <a:t>for microbial growth. Division of Environmental and Water Resource Engineering: </a:t>
            </a:r>
            <a:r>
              <a:rPr lang="en-ZA" sz="2000" dirty="0" smtClean="0"/>
              <a:t>Singapore. </a:t>
            </a:r>
            <a:r>
              <a:rPr lang="en-ZA" sz="2000" dirty="0" err="1"/>
              <a:t>Vol</a:t>
            </a:r>
            <a:r>
              <a:rPr lang="en-ZA" sz="2000" dirty="0"/>
              <a:t> 31: </a:t>
            </a:r>
            <a:r>
              <a:rPr lang="en-ZA" sz="2000" dirty="0" smtClean="0"/>
              <a:t>pp-102-105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000" dirty="0" err="1" smtClean="0"/>
              <a:t>McKenney</a:t>
            </a:r>
            <a:r>
              <a:rPr lang="en-ZA" sz="2000" dirty="0"/>
              <a:t>, R.E. (2004). Environmental pollution control microbiology. Marcel Dekker, Inc. </a:t>
            </a:r>
            <a:r>
              <a:rPr lang="en-ZA" sz="2000" dirty="0" smtClean="0"/>
              <a:t>USA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000" dirty="0" smtClean="0"/>
              <a:t>OECD</a:t>
            </a:r>
            <a:r>
              <a:rPr lang="en-ZA" sz="2000" dirty="0"/>
              <a:t>. (1995). OECD guidelines for testing of chemicals Section 4: Other test guidelines. Environmental monographs series: </a:t>
            </a:r>
            <a:r>
              <a:rPr lang="en-ZA" sz="2000" dirty="0" smtClean="0"/>
              <a:t>France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000" dirty="0" smtClean="0"/>
              <a:t>Von </a:t>
            </a:r>
            <a:r>
              <a:rPr lang="en-ZA" sz="2000" dirty="0" err="1"/>
              <a:t>Sperling</a:t>
            </a:r>
            <a:r>
              <a:rPr lang="en-ZA" sz="2000" dirty="0"/>
              <a:t>, M. And De </a:t>
            </a:r>
            <a:r>
              <a:rPr lang="en-ZA" sz="2000" dirty="0" err="1"/>
              <a:t>Lemos</a:t>
            </a:r>
            <a:r>
              <a:rPr lang="en-ZA" sz="2000" dirty="0"/>
              <a:t> </a:t>
            </a:r>
            <a:r>
              <a:rPr lang="en-ZA" sz="2000" dirty="0" err="1"/>
              <a:t>Chernicharo</a:t>
            </a:r>
            <a:r>
              <a:rPr lang="en-ZA" sz="2000" dirty="0"/>
              <a:t>, C.A.(2005). Biological wastewater treatment in warm climate regions. IWA: UK. </a:t>
            </a:r>
            <a:r>
              <a:rPr lang="en-ZA" sz="2000" dirty="0" err="1"/>
              <a:t>Vol</a:t>
            </a:r>
            <a:r>
              <a:rPr lang="en-ZA" sz="2000" dirty="0"/>
              <a:t> 1. </a:t>
            </a:r>
            <a:r>
              <a:rPr lang="en-ZA" sz="2000" dirty="0" smtClean="0"/>
              <a:t>Pp-1460</a:t>
            </a:r>
          </a:p>
        </p:txBody>
      </p:sp>
    </p:spTree>
    <p:extLst>
      <p:ext uri="{BB962C8B-B14F-4D97-AF65-F5344CB8AC3E}">
        <p14:creationId xmlns:p14="http://schemas.microsoft.com/office/powerpoint/2010/main" val="272735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47</TotalTime>
  <Words>415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Monod equation</vt:lpstr>
      <vt:lpstr>Monod equation</vt:lpstr>
      <vt:lpstr>Application and importance</vt:lpstr>
      <vt:lpstr>Application and importance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Monod equation</dc:title>
  <dc:creator>Elia</dc:creator>
  <cp:lastModifiedBy>Elia</cp:lastModifiedBy>
  <cp:revision>12</cp:revision>
  <dcterms:created xsi:type="dcterms:W3CDTF">2012-05-10T21:27:12Z</dcterms:created>
  <dcterms:modified xsi:type="dcterms:W3CDTF">2012-05-10T22:14:43Z</dcterms:modified>
</cp:coreProperties>
</file>